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comment1.xml" ContentType="application/vnd.openxmlformats-officedocument.presentationml.comments+xml"/>
  <Override PartName="/ppt/notesSlides/notesSlide41.xml" ContentType="application/vnd.openxmlformats-officedocument.presentationml.notesSlide+xml"/>
  <Override PartName="/ppt/comments/comment2.xml" ContentType="application/vnd.openxmlformats-officedocument.presentationml.comments+xml"/>
  <Override PartName="/ppt/notesSlides/notesSlide42.xml" ContentType="application/vnd.openxmlformats-officedocument.presentationml.notesSlide+xml"/>
  <Override PartName="/ppt/comments/comment3.xml" ContentType="application/vnd.openxmlformats-officedocument.presentationml.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omments/comment4.xml" ContentType="application/vnd.openxmlformats-officedocument.presentationml.comment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06" r:id="rId1"/>
  </p:sldMasterIdLst>
  <p:notesMasterIdLst>
    <p:notesMasterId r:id="rId67"/>
  </p:notesMasterIdLst>
  <p:sldIdLst>
    <p:sldId id="256" r:id="rId2"/>
    <p:sldId id="258" r:id="rId3"/>
    <p:sldId id="275" r:id="rId4"/>
    <p:sldId id="259" r:id="rId5"/>
    <p:sldId id="266" r:id="rId6"/>
    <p:sldId id="257" r:id="rId7"/>
    <p:sldId id="263" r:id="rId8"/>
    <p:sldId id="264" r:id="rId9"/>
    <p:sldId id="267" r:id="rId10"/>
    <p:sldId id="269" r:id="rId11"/>
    <p:sldId id="270" r:id="rId12"/>
    <p:sldId id="290" r:id="rId13"/>
    <p:sldId id="291" r:id="rId14"/>
    <p:sldId id="261" r:id="rId15"/>
    <p:sldId id="271" r:id="rId16"/>
    <p:sldId id="272" r:id="rId17"/>
    <p:sldId id="274" r:id="rId18"/>
    <p:sldId id="277" r:id="rId19"/>
    <p:sldId id="278" r:id="rId20"/>
    <p:sldId id="279" r:id="rId21"/>
    <p:sldId id="280" r:id="rId22"/>
    <p:sldId id="287" r:id="rId23"/>
    <p:sldId id="285" r:id="rId24"/>
    <p:sldId id="282" r:id="rId25"/>
    <p:sldId id="283" r:id="rId26"/>
    <p:sldId id="293" r:id="rId27"/>
    <p:sldId id="295" r:id="rId28"/>
    <p:sldId id="294" r:id="rId29"/>
    <p:sldId id="296" r:id="rId30"/>
    <p:sldId id="297" r:id="rId31"/>
    <p:sldId id="337" r:id="rId32"/>
    <p:sldId id="298" r:id="rId33"/>
    <p:sldId id="336" r:id="rId34"/>
    <p:sldId id="301" r:id="rId35"/>
    <p:sldId id="299" r:id="rId36"/>
    <p:sldId id="292" r:id="rId37"/>
    <p:sldId id="286" r:id="rId38"/>
    <p:sldId id="303" r:id="rId39"/>
    <p:sldId id="306" r:id="rId40"/>
    <p:sldId id="304" r:id="rId41"/>
    <p:sldId id="307" r:id="rId42"/>
    <p:sldId id="309" r:id="rId43"/>
    <p:sldId id="308" r:id="rId44"/>
    <p:sldId id="310" r:id="rId45"/>
    <p:sldId id="312" r:id="rId46"/>
    <p:sldId id="313" r:id="rId47"/>
    <p:sldId id="315" r:id="rId48"/>
    <p:sldId id="318" r:id="rId49"/>
    <p:sldId id="311" r:id="rId50"/>
    <p:sldId id="319" r:id="rId51"/>
    <p:sldId id="320" r:id="rId52"/>
    <p:sldId id="322" r:id="rId53"/>
    <p:sldId id="323" r:id="rId54"/>
    <p:sldId id="321" r:id="rId55"/>
    <p:sldId id="325" r:id="rId56"/>
    <p:sldId id="326" r:id="rId57"/>
    <p:sldId id="327" r:id="rId58"/>
    <p:sldId id="328" r:id="rId59"/>
    <p:sldId id="330" r:id="rId60"/>
    <p:sldId id="331" r:id="rId61"/>
    <p:sldId id="332" r:id="rId62"/>
    <p:sldId id="333" r:id="rId63"/>
    <p:sldId id="334" r:id="rId64"/>
    <p:sldId id="335" r:id="rId65"/>
    <p:sldId id="338"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ane L Fry" initials="JLF" lastIdx="4" clrIdx="0">
    <p:extLst>
      <p:ext uri="{19B8F6BF-5375-455C-9EA6-DF929625EA0E}">
        <p15:presenceInfo xmlns:p15="http://schemas.microsoft.com/office/powerpoint/2012/main" userId="Juliane L Fry" providerId="None"/>
      </p:ext>
    </p:extLst>
  </p:cmAuthor>
  <p:cmAuthor id="2" name="James Vesto" initials="JV" lastIdx="2" clrIdx="1">
    <p:extLst>
      <p:ext uri="{19B8F6BF-5375-455C-9EA6-DF929625EA0E}">
        <p15:presenceInfo xmlns:p15="http://schemas.microsoft.com/office/powerpoint/2012/main" userId="S::vestoj@reed.edu::e209c74b-1a82-42e8-ae98-22e86f6ebb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17"/>
    <p:restoredTop sz="80968"/>
  </p:normalViewPr>
  <p:slideViewPr>
    <p:cSldViewPr snapToGrid="0" snapToObjects="1">
      <p:cViewPr varScale="1">
        <p:scale>
          <a:sx n="71" d="100"/>
          <a:sy n="71" d="100"/>
        </p:scale>
        <p:origin x="184" y="832"/>
      </p:cViewPr>
      <p:guideLst/>
    </p:cSldViewPr>
  </p:slideViewPr>
  <p:notesTextViewPr>
    <p:cViewPr>
      <p:scale>
        <a:sx n="160" d="100"/>
        <a:sy n="16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2-03T12:19:41.195" idx="1">
    <p:pos x="4984" y="456"/>
    <p:text>Should be a function of "metal" not of "run"</p:text>
    <p:extLst>
      <p:ext uri="{C676402C-5697-4E1C-873F-D02D1690AC5C}">
        <p15:threadingInfo xmlns:p15="http://schemas.microsoft.com/office/powerpoint/2012/main" timeZoneBias="480"/>
      </p:ext>
    </p:extLst>
  </p:cm>
  <p:cm authorId="2" dt="2019-12-19T23:57:06.295" idx="1">
    <p:pos x="4984" y="552"/>
    <p:text>Run refers to the calibration number! I might end up using a different function example, this one didn't end up being as useful as I thought!!</p:text>
    <p:extLst>
      <p:ext uri="{C676402C-5697-4E1C-873F-D02D1690AC5C}">
        <p15:threadingInfo xmlns:p15="http://schemas.microsoft.com/office/powerpoint/2012/main" timeZoneBias="480">
          <p15:parentCm authorId="1"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2-03T12:25:02.389" idx="2">
    <p:pos x="10" y="10"/>
    <p:text>This doesn't work like this alone, so maybe omit this &amp; previous and go straight to the code that works (below)</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12-03T12:31:50.360" idx="3">
    <p:pos x="5865" y="1065"/>
    <p:text>Needs a "}", right?</p:text>
    <p:extLst>
      <p:ext uri="{C676402C-5697-4E1C-873F-D02D1690AC5C}">
        <p15:threadingInfo xmlns:p15="http://schemas.microsoft.com/office/powerpoint/2012/main" timeZoneBias="480"/>
      </p:ext>
    </p:extLst>
  </p:cm>
  <p:cm authorId="2" dt="2019-12-19T23:57:38.016" idx="2">
    <p:pos x="5865" y="1161"/>
    <p:text>This is only</p:text>
    <p:extLst>
      <p:ext uri="{C676402C-5697-4E1C-873F-D02D1690AC5C}">
        <p15:threadingInfo xmlns:p15="http://schemas.microsoft.com/office/powerpoint/2012/main" timeZoneBias="480">
          <p15:parentCm authorId="1" idx="3"/>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12-05T15:04:56.289" idx="4">
    <p:pos x="10" y="10"/>
    <p:text>Per recent convos, move dilution &amp; mass corrections to later.</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8E5E8A-5D0B-B540-A3E4-CA411B513E53}" type="datetimeFigureOut">
              <a:rPr lang="en-US" smtClean="0"/>
              <a:t>12/19/19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CE4F2A-5FC5-C542-BD36-7D89C6F4F460}" type="slidenum">
              <a:rPr lang="en-US" smtClean="0"/>
              <a:t>‹#›</a:t>
            </a:fld>
            <a:endParaRPr lang="en-US"/>
          </a:p>
        </p:txBody>
      </p:sp>
    </p:spTree>
    <p:extLst>
      <p:ext uri="{BB962C8B-B14F-4D97-AF65-F5344CB8AC3E}">
        <p14:creationId xmlns:p14="http://schemas.microsoft.com/office/powerpoint/2010/main" val="1996475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witter.com/allison_horst/media"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witter.com/allison_horst/media"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twitter.com/allison_horst/media"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twitter.com/allison_horst/media"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twitter.com/allison_horst/media"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a:t>
            </a:r>
            <a:r>
              <a:rPr lang="en-US" dirty="0">
                <a:hlinkClick r:id="rId3"/>
              </a:rPr>
              <a:t>https://twitter.com/allison_horst/media</a:t>
            </a:r>
            <a:endParaRPr lang="en-US" dirty="0"/>
          </a:p>
        </p:txBody>
      </p:sp>
      <p:sp>
        <p:nvSpPr>
          <p:cNvPr id="4" name="Slide Number Placeholder 3"/>
          <p:cNvSpPr>
            <a:spLocks noGrp="1"/>
          </p:cNvSpPr>
          <p:nvPr>
            <p:ph type="sldNum" sz="quarter" idx="5"/>
          </p:nvPr>
        </p:nvSpPr>
        <p:spPr/>
        <p:txBody>
          <a:bodyPr/>
          <a:lstStyle/>
          <a:p>
            <a:fld id="{F7CE4F2A-5FC5-C542-BD36-7D89C6F4F460}" type="slidenum">
              <a:rPr lang="en-US" smtClean="0"/>
              <a:t>1</a:t>
            </a:fld>
            <a:endParaRPr lang="en-US"/>
          </a:p>
        </p:txBody>
      </p:sp>
    </p:spTree>
    <p:extLst>
      <p:ext uri="{BB962C8B-B14F-4D97-AF65-F5344CB8AC3E}">
        <p14:creationId xmlns:p14="http://schemas.microsoft.com/office/powerpoint/2010/main" val="3324522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CE4F2A-5FC5-C542-BD36-7D89C6F4F460}" type="slidenum">
              <a:rPr lang="en-US" smtClean="0"/>
              <a:t>11</a:t>
            </a:fld>
            <a:endParaRPr lang="en-US"/>
          </a:p>
        </p:txBody>
      </p:sp>
    </p:spTree>
    <p:extLst>
      <p:ext uri="{BB962C8B-B14F-4D97-AF65-F5344CB8AC3E}">
        <p14:creationId xmlns:p14="http://schemas.microsoft.com/office/powerpoint/2010/main" val="3609589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Tidied data moves away from the Horizontal data format and towards the vertical format. This allows you to efficiently use functions that filter the data to perform the data analysis!</a:t>
            </a:r>
          </a:p>
        </p:txBody>
      </p:sp>
      <p:sp>
        <p:nvSpPr>
          <p:cNvPr id="4" name="Slide Number Placeholder 3"/>
          <p:cNvSpPr>
            <a:spLocks noGrp="1"/>
          </p:cNvSpPr>
          <p:nvPr>
            <p:ph type="sldNum" sz="quarter" idx="5"/>
          </p:nvPr>
        </p:nvSpPr>
        <p:spPr/>
        <p:txBody>
          <a:bodyPr/>
          <a:lstStyle/>
          <a:p>
            <a:fld id="{F7CE4F2A-5FC5-C542-BD36-7D89C6F4F460}" type="slidenum">
              <a:rPr lang="en-US" smtClean="0"/>
              <a:t>13</a:t>
            </a:fld>
            <a:endParaRPr lang="en-US"/>
          </a:p>
        </p:txBody>
      </p:sp>
    </p:spTree>
    <p:extLst>
      <p:ext uri="{BB962C8B-B14F-4D97-AF65-F5344CB8AC3E}">
        <p14:creationId xmlns:p14="http://schemas.microsoft.com/office/powerpoint/2010/main" val="2836534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raw ICPMS data looks like, at this point if you all could download the zip file from model and open up each of the csv files in excel, that would be great! Opening up the data in excel allows you to see what format the data is currently in and what needs to be changed. </a:t>
            </a:r>
          </a:p>
        </p:txBody>
      </p:sp>
      <p:sp>
        <p:nvSpPr>
          <p:cNvPr id="4" name="Slide Number Placeholder 3"/>
          <p:cNvSpPr>
            <a:spLocks noGrp="1"/>
          </p:cNvSpPr>
          <p:nvPr>
            <p:ph type="sldNum" sz="quarter" idx="5"/>
          </p:nvPr>
        </p:nvSpPr>
        <p:spPr/>
        <p:txBody>
          <a:bodyPr/>
          <a:lstStyle/>
          <a:p>
            <a:fld id="{F7CE4F2A-5FC5-C542-BD36-7D89C6F4F460}" type="slidenum">
              <a:rPr lang="en-US" smtClean="0"/>
              <a:t>14</a:t>
            </a:fld>
            <a:endParaRPr lang="en-US"/>
          </a:p>
        </p:txBody>
      </p:sp>
    </p:spTree>
    <p:extLst>
      <p:ext uri="{BB962C8B-B14F-4D97-AF65-F5344CB8AC3E}">
        <p14:creationId xmlns:p14="http://schemas.microsoft.com/office/powerpoint/2010/main" val="1518675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CE4F2A-5FC5-C542-BD36-7D89C6F4F460}" type="slidenum">
              <a:rPr lang="en-US" smtClean="0"/>
              <a:t>15</a:t>
            </a:fld>
            <a:endParaRPr lang="en-US"/>
          </a:p>
        </p:txBody>
      </p:sp>
    </p:spTree>
    <p:extLst>
      <p:ext uri="{BB962C8B-B14F-4D97-AF65-F5344CB8AC3E}">
        <p14:creationId xmlns:p14="http://schemas.microsoft.com/office/powerpoint/2010/main" val="3112471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import the data from the csv file, this can be done with the </a:t>
            </a:r>
            <a:r>
              <a:rPr lang="en-US" dirty="0" err="1"/>
              <a:t>readr</a:t>
            </a:r>
            <a:r>
              <a:rPr lang="en-US" dirty="0"/>
              <a:t> function. We set skip = 1 because the OHSU columns have two rows of headers, this will get rid of the first row of headers and set the second row as the column names which we can then call in future code. R will automatically rename columns with the same header by adding a number to the end of them. Later in the process we will change the column names to reflect the </a:t>
            </a:r>
          </a:p>
        </p:txBody>
      </p:sp>
      <p:sp>
        <p:nvSpPr>
          <p:cNvPr id="4" name="Slide Number Placeholder 3"/>
          <p:cNvSpPr>
            <a:spLocks noGrp="1"/>
          </p:cNvSpPr>
          <p:nvPr>
            <p:ph type="sldNum" sz="quarter" idx="5"/>
          </p:nvPr>
        </p:nvSpPr>
        <p:spPr/>
        <p:txBody>
          <a:bodyPr/>
          <a:lstStyle/>
          <a:p>
            <a:fld id="{F7CE4F2A-5FC5-C542-BD36-7D89C6F4F460}" type="slidenum">
              <a:rPr lang="en-US" smtClean="0"/>
              <a:t>19</a:t>
            </a:fld>
            <a:endParaRPr lang="en-US"/>
          </a:p>
        </p:txBody>
      </p:sp>
    </p:spTree>
    <p:extLst>
      <p:ext uri="{BB962C8B-B14F-4D97-AF65-F5344CB8AC3E}">
        <p14:creationId xmlns:p14="http://schemas.microsoft.com/office/powerpoint/2010/main" val="1913967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data is directly from the instrument there are a lot of problems with it: such as empty columns, repeated column names, etc. Setting warning=FALSE, and message=FALSE tells R gets rid of the warning messages. I would recommend running the chunk without these headers equal to FALSE first so you get an idea of what is wrong with the data format and then rerunning the chunk with them set to FALSE to get rid of the messages. Make sure to include the correct values for skip, based off off how many rows are in the excel file before the header row. Please raise your hand if you have any issues with this step.</a:t>
            </a:r>
          </a:p>
          <a:p>
            <a:endParaRPr lang="en-US" dirty="0"/>
          </a:p>
          <a:p>
            <a:endParaRPr lang="en-US" dirty="0"/>
          </a:p>
        </p:txBody>
      </p:sp>
      <p:sp>
        <p:nvSpPr>
          <p:cNvPr id="4" name="Slide Number Placeholder 3"/>
          <p:cNvSpPr>
            <a:spLocks noGrp="1"/>
          </p:cNvSpPr>
          <p:nvPr>
            <p:ph type="sldNum" sz="quarter" idx="5"/>
          </p:nvPr>
        </p:nvSpPr>
        <p:spPr/>
        <p:txBody>
          <a:bodyPr/>
          <a:lstStyle/>
          <a:p>
            <a:fld id="{F7CE4F2A-5FC5-C542-BD36-7D89C6F4F460}" type="slidenum">
              <a:rPr lang="en-US" smtClean="0"/>
              <a:t>20</a:t>
            </a:fld>
            <a:endParaRPr lang="en-US"/>
          </a:p>
        </p:txBody>
      </p:sp>
    </p:spTree>
    <p:extLst>
      <p:ext uri="{BB962C8B-B14F-4D97-AF65-F5344CB8AC3E}">
        <p14:creationId xmlns:p14="http://schemas.microsoft.com/office/powerpoint/2010/main" val="506869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data should (roughly) look like at this point.  I recommend clicking through the columns and rows to get an idea of how R interpreted the data. </a:t>
            </a:r>
          </a:p>
        </p:txBody>
      </p:sp>
      <p:sp>
        <p:nvSpPr>
          <p:cNvPr id="4" name="Slide Number Placeholder 3"/>
          <p:cNvSpPr>
            <a:spLocks noGrp="1"/>
          </p:cNvSpPr>
          <p:nvPr>
            <p:ph type="sldNum" sz="quarter" idx="5"/>
          </p:nvPr>
        </p:nvSpPr>
        <p:spPr/>
        <p:txBody>
          <a:bodyPr/>
          <a:lstStyle/>
          <a:p>
            <a:fld id="{F7CE4F2A-5FC5-C542-BD36-7D89C6F4F460}" type="slidenum">
              <a:rPr lang="en-US" smtClean="0"/>
              <a:t>21</a:t>
            </a:fld>
            <a:endParaRPr lang="en-US"/>
          </a:p>
        </p:txBody>
      </p:sp>
    </p:spTree>
    <p:extLst>
      <p:ext uri="{BB962C8B-B14F-4D97-AF65-F5344CB8AC3E}">
        <p14:creationId xmlns:p14="http://schemas.microsoft.com/office/powerpoint/2010/main" val="881060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CE4F2A-5FC5-C542-BD36-7D89C6F4F460}" type="slidenum">
              <a:rPr lang="en-US" smtClean="0"/>
              <a:t>25</a:t>
            </a:fld>
            <a:endParaRPr lang="en-US"/>
          </a:p>
        </p:txBody>
      </p:sp>
    </p:spTree>
    <p:extLst>
      <p:ext uri="{BB962C8B-B14F-4D97-AF65-F5344CB8AC3E}">
        <p14:creationId xmlns:p14="http://schemas.microsoft.com/office/powerpoint/2010/main" val="2337869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CE4F2A-5FC5-C542-BD36-7D89C6F4F460}" type="slidenum">
              <a:rPr lang="en-US" smtClean="0"/>
              <a:t>27</a:t>
            </a:fld>
            <a:endParaRPr lang="en-US"/>
          </a:p>
        </p:txBody>
      </p:sp>
    </p:spTree>
    <p:extLst>
      <p:ext uri="{BB962C8B-B14F-4D97-AF65-F5344CB8AC3E}">
        <p14:creationId xmlns:p14="http://schemas.microsoft.com/office/powerpoint/2010/main" val="2883089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order of columns being renamed doesn’t matter, but the matching of RSD to the correct metal does!</a:t>
            </a:r>
          </a:p>
          <a:p>
            <a:endParaRPr lang="en-US" dirty="0"/>
          </a:p>
        </p:txBody>
      </p:sp>
      <p:sp>
        <p:nvSpPr>
          <p:cNvPr id="4" name="Slide Number Placeholder 3"/>
          <p:cNvSpPr>
            <a:spLocks noGrp="1"/>
          </p:cNvSpPr>
          <p:nvPr>
            <p:ph type="sldNum" sz="quarter" idx="5"/>
          </p:nvPr>
        </p:nvSpPr>
        <p:spPr/>
        <p:txBody>
          <a:bodyPr/>
          <a:lstStyle/>
          <a:p>
            <a:fld id="{F7CE4F2A-5FC5-C542-BD36-7D89C6F4F460}" type="slidenum">
              <a:rPr lang="en-US" smtClean="0"/>
              <a:t>28</a:t>
            </a:fld>
            <a:endParaRPr lang="en-US"/>
          </a:p>
        </p:txBody>
      </p:sp>
    </p:spTree>
    <p:extLst>
      <p:ext uri="{BB962C8B-B14F-4D97-AF65-F5344CB8AC3E}">
        <p14:creationId xmlns:p14="http://schemas.microsoft.com/office/powerpoint/2010/main" val="4029193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a:t>
            </a:r>
            <a:r>
              <a:rPr lang="en-US" dirty="0">
                <a:hlinkClick r:id="rId3"/>
              </a:rPr>
              <a:t>https://twitter.com/allison_horst/media</a:t>
            </a:r>
            <a:endParaRPr lang="en-US" dirty="0"/>
          </a:p>
        </p:txBody>
      </p:sp>
      <p:sp>
        <p:nvSpPr>
          <p:cNvPr id="4" name="Slide Number Placeholder 3"/>
          <p:cNvSpPr>
            <a:spLocks noGrp="1"/>
          </p:cNvSpPr>
          <p:nvPr>
            <p:ph type="sldNum" sz="quarter" idx="5"/>
          </p:nvPr>
        </p:nvSpPr>
        <p:spPr/>
        <p:txBody>
          <a:bodyPr/>
          <a:lstStyle/>
          <a:p>
            <a:fld id="{F7CE4F2A-5FC5-C542-BD36-7D89C6F4F460}" type="slidenum">
              <a:rPr lang="en-US" smtClean="0"/>
              <a:t>3</a:t>
            </a:fld>
            <a:endParaRPr lang="en-US"/>
          </a:p>
        </p:txBody>
      </p:sp>
    </p:spTree>
    <p:extLst>
      <p:ext uri="{BB962C8B-B14F-4D97-AF65-F5344CB8AC3E}">
        <p14:creationId xmlns:p14="http://schemas.microsoft.com/office/powerpoint/2010/main" val="4125852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CE4F2A-5FC5-C542-BD36-7D89C6F4F460}" type="slidenum">
              <a:rPr lang="en-US" smtClean="0"/>
              <a:t>29</a:t>
            </a:fld>
            <a:endParaRPr lang="en-US"/>
          </a:p>
        </p:txBody>
      </p:sp>
    </p:spTree>
    <p:extLst>
      <p:ext uri="{BB962C8B-B14F-4D97-AF65-F5344CB8AC3E}">
        <p14:creationId xmlns:p14="http://schemas.microsoft.com/office/powerpoint/2010/main" val="3147316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CE4F2A-5FC5-C542-BD36-7D89C6F4F460}" type="slidenum">
              <a:rPr lang="en-US" smtClean="0"/>
              <a:t>30</a:t>
            </a:fld>
            <a:endParaRPr lang="en-US"/>
          </a:p>
        </p:txBody>
      </p:sp>
    </p:spTree>
    <p:extLst>
      <p:ext uri="{BB962C8B-B14F-4D97-AF65-F5344CB8AC3E}">
        <p14:creationId xmlns:p14="http://schemas.microsoft.com/office/powerpoint/2010/main" val="1548365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Gather() combines columns, and creates a column that keeps track of what the original columns were labeled, key indicates the name of the new column which contains the original labels, and value indicates the name of the original column values.</a:t>
            </a:r>
          </a:p>
          <a:p>
            <a:endParaRPr lang="en-US" dirty="0"/>
          </a:p>
        </p:txBody>
      </p:sp>
      <p:sp>
        <p:nvSpPr>
          <p:cNvPr id="4" name="Slide Number Placeholder 3"/>
          <p:cNvSpPr>
            <a:spLocks noGrp="1"/>
          </p:cNvSpPr>
          <p:nvPr>
            <p:ph type="sldNum" sz="quarter" idx="5"/>
          </p:nvPr>
        </p:nvSpPr>
        <p:spPr/>
        <p:txBody>
          <a:bodyPr/>
          <a:lstStyle/>
          <a:p>
            <a:fld id="{F7CE4F2A-5FC5-C542-BD36-7D89C6F4F460}" type="slidenum">
              <a:rPr lang="en-US" smtClean="0"/>
              <a:t>31</a:t>
            </a:fld>
            <a:endParaRPr lang="en-US"/>
          </a:p>
        </p:txBody>
      </p:sp>
    </p:spTree>
    <p:extLst>
      <p:ext uri="{BB962C8B-B14F-4D97-AF65-F5344CB8AC3E}">
        <p14:creationId xmlns:p14="http://schemas.microsoft.com/office/powerpoint/2010/main" val="1140045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CE4F2A-5FC5-C542-BD36-7D89C6F4F460}" type="slidenum">
              <a:rPr lang="en-US" smtClean="0"/>
              <a:t>32</a:t>
            </a:fld>
            <a:endParaRPr lang="en-US"/>
          </a:p>
        </p:txBody>
      </p:sp>
    </p:spTree>
    <p:extLst>
      <p:ext uri="{BB962C8B-B14F-4D97-AF65-F5344CB8AC3E}">
        <p14:creationId xmlns:p14="http://schemas.microsoft.com/office/powerpoint/2010/main" val="2497562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Mutate allows you to add in a new column to a pre-existing data frame</a:t>
            </a:r>
          </a:p>
          <a:p>
            <a:endParaRPr lang="en-US" dirty="0"/>
          </a:p>
        </p:txBody>
      </p:sp>
      <p:sp>
        <p:nvSpPr>
          <p:cNvPr id="4" name="Slide Number Placeholder 3"/>
          <p:cNvSpPr>
            <a:spLocks noGrp="1"/>
          </p:cNvSpPr>
          <p:nvPr>
            <p:ph type="sldNum" sz="quarter" idx="5"/>
          </p:nvPr>
        </p:nvSpPr>
        <p:spPr/>
        <p:txBody>
          <a:bodyPr/>
          <a:lstStyle/>
          <a:p>
            <a:fld id="{F7CE4F2A-5FC5-C542-BD36-7D89C6F4F460}" type="slidenum">
              <a:rPr lang="en-US" smtClean="0"/>
              <a:t>33</a:t>
            </a:fld>
            <a:endParaRPr lang="en-US"/>
          </a:p>
        </p:txBody>
      </p:sp>
    </p:spTree>
    <p:extLst>
      <p:ext uri="{BB962C8B-B14F-4D97-AF65-F5344CB8AC3E}">
        <p14:creationId xmlns:p14="http://schemas.microsoft.com/office/powerpoint/2010/main" val="2602673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 a mutate function to change the pre-existing RSD column to numeric variables using the </a:t>
            </a:r>
            <a:r>
              <a:rPr lang="en-US" dirty="0" err="1"/>
              <a:t>as.numeric</a:t>
            </a:r>
            <a:r>
              <a:rPr lang="en-US" dirty="0"/>
              <a:t>() function.</a:t>
            </a:r>
          </a:p>
        </p:txBody>
      </p:sp>
      <p:sp>
        <p:nvSpPr>
          <p:cNvPr id="4" name="Slide Number Placeholder 3"/>
          <p:cNvSpPr>
            <a:spLocks noGrp="1"/>
          </p:cNvSpPr>
          <p:nvPr>
            <p:ph type="sldNum" sz="quarter" idx="5"/>
          </p:nvPr>
        </p:nvSpPr>
        <p:spPr/>
        <p:txBody>
          <a:bodyPr/>
          <a:lstStyle/>
          <a:p>
            <a:fld id="{F7CE4F2A-5FC5-C542-BD36-7D89C6F4F460}" type="slidenum">
              <a:rPr lang="en-US" smtClean="0"/>
              <a:t>34</a:t>
            </a:fld>
            <a:endParaRPr lang="en-US"/>
          </a:p>
        </p:txBody>
      </p:sp>
    </p:spTree>
    <p:extLst>
      <p:ext uri="{BB962C8B-B14F-4D97-AF65-F5344CB8AC3E}">
        <p14:creationId xmlns:p14="http://schemas.microsoft.com/office/powerpoint/2010/main" val="1050880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ideally what the RSD data should look like at this point. By separating it into it’s own column and indicating which metal corresponds to which value we are able to insure that the RSD values correctly correspond to the CPS values. The code could be made more complicated to also indicate which sample each of these values correspond too but for now this should be enough. </a:t>
            </a:r>
          </a:p>
        </p:txBody>
      </p:sp>
      <p:sp>
        <p:nvSpPr>
          <p:cNvPr id="4" name="Slide Number Placeholder 3"/>
          <p:cNvSpPr>
            <a:spLocks noGrp="1"/>
          </p:cNvSpPr>
          <p:nvPr>
            <p:ph type="sldNum" sz="quarter" idx="5"/>
          </p:nvPr>
        </p:nvSpPr>
        <p:spPr/>
        <p:txBody>
          <a:bodyPr/>
          <a:lstStyle/>
          <a:p>
            <a:fld id="{F7CE4F2A-5FC5-C542-BD36-7D89C6F4F460}" type="slidenum">
              <a:rPr lang="en-US" smtClean="0"/>
              <a:t>35</a:t>
            </a:fld>
            <a:endParaRPr lang="en-US"/>
          </a:p>
        </p:txBody>
      </p:sp>
    </p:spTree>
    <p:extLst>
      <p:ext uri="{BB962C8B-B14F-4D97-AF65-F5344CB8AC3E}">
        <p14:creationId xmlns:p14="http://schemas.microsoft.com/office/powerpoint/2010/main" val="1530755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tidy the rest of the ICPMS data by renaming the CPS columns, gathering the CPS values and selecting the relevant columns, and using a new function called mutate to add in the RSD data.</a:t>
            </a:r>
          </a:p>
          <a:p>
            <a:endParaRPr lang="en-US" dirty="0"/>
          </a:p>
          <a:p>
            <a:r>
              <a:rPr lang="en-US" dirty="0"/>
              <a:t>We can also use a relational operator to test whether the RSD values have been correctly matched to the right CPS value, this is not a necessary step but is a good way to insure that the code is doing what you think it is. </a:t>
            </a:r>
          </a:p>
        </p:txBody>
      </p:sp>
      <p:sp>
        <p:nvSpPr>
          <p:cNvPr id="4" name="Slide Number Placeholder 3"/>
          <p:cNvSpPr>
            <a:spLocks noGrp="1"/>
          </p:cNvSpPr>
          <p:nvPr>
            <p:ph type="sldNum" sz="quarter" idx="5"/>
          </p:nvPr>
        </p:nvSpPr>
        <p:spPr/>
        <p:txBody>
          <a:bodyPr/>
          <a:lstStyle/>
          <a:p>
            <a:fld id="{F7CE4F2A-5FC5-C542-BD36-7D89C6F4F460}" type="slidenum">
              <a:rPr lang="en-US" smtClean="0"/>
              <a:t>36</a:t>
            </a:fld>
            <a:endParaRPr lang="en-US"/>
          </a:p>
        </p:txBody>
      </p:sp>
    </p:spTree>
    <p:extLst>
      <p:ext uri="{BB962C8B-B14F-4D97-AF65-F5344CB8AC3E}">
        <p14:creationId xmlns:p14="http://schemas.microsoft.com/office/powerpoint/2010/main" val="2719146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Merge allows you to combine two </a:t>
            </a:r>
            <a:r>
              <a:rPr lang="en-US" sz="1200" dirty="0" err="1"/>
              <a:t>dataframes</a:t>
            </a:r>
            <a:r>
              <a:rPr lang="en-US" sz="1200" dirty="0"/>
              <a:t> that have an overlapping column, in our case the overlapping column in the sample key which is the number you have been using to label your samples.</a:t>
            </a:r>
          </a:p>
          <a:p>
            <a:endParaRPr lang="en-US" dirty="0"/>
          </a:p>
        </p:txBody>
      </p:sp>
      <p:sp>
        <p:nvSpPr>
          <p:cNvPr id="4" name="Slide Number Placeholder 3"/>
          <p:cNvSpPr>
            <a:spLocks noGrp="1"/>
          </p:cNvSpPr>
          <p:nvPr>
            <p:ph type="sldNum" sz="quarter" idx="5"/>
          </p:nvPr>
        </p:nvSpPr>
        <p:spPr/>
        <p:txBody>
          <a:bodyPr/>
          <a:lstStyle/>
          <a:p>
            <a:fld id="{F7CE4F2A-5FC5-C542-BD36-7D89C6F4F460}" type="slidenum">
              <a:rPr lang="en-US" smtClean="0"/>
              <a:t>42</a:t>
            </a:fld>
            <a:endParaRPr lang="en-US"/>
          </a:p>
        </p:txBody>
      </p:sp>
    </p:spTree>
    <p:extLst>
      <p:ext uri="{BB962C8B-B14F-4D97-AF65-F5344CB8AC3E}">
        <p14:creationId xmlns:p14="http://schemas.microsoft.com/office/powerpoint/2010/main" val="344693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CE4F2A-5FC5-C542-BD36-7D89C6F4F460}" type="slidenum">
              <a:rPr lang="en-US" smtClean="0"/>
              <a:t>43</a:t>
            </a:fld>
            <a:endParaRPr lang="en-US"/>
          </a:p>
        </p:txBody>
      </p:sp>
    </p:spTree>
    <p:extLst>
      <p:ext uri="{BB962C8B-B14F-4D97-AF65-F5344CB8AC3E}">
        <p14:creationId xmlns:p14="http://schemas.microsoft.com/office/powerpoint/2010/main" val="1160757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everyone codes the same way in R, and there is no one “correct way” to code. These are just some rules and skills I learned while reading a bunch of R literature on the applications of coding in R. My hope is that by learning some of the “rules” to coding in R we can code more efficiently with less error messages, this may very well not be the case!!</a:t>
            </a:r>
          </a:p>
          <a:p>
            <a:endParaRPr lang="en-US" dirty="0"/>
          </a:p>
        </p:txBody>
      </p:sp>
      <p:sp>
        <p:nvSpPr>
          <p:cNvPr id="4" name="Slide Number Placeholder 3"/>
          <p:cNvSpPr>
            <a:spLocks noGrp="1"/>
          </p:cNvSpPr>
          <p:nvPr>
            <p:ph type="sldNum" sz="quarter" idx="5"/>
          </p:nvPr>
        </p:nvSpPr>
        <p:spPr/>
        <p:txBody>
          <a:bodyPr/>
          <a:lstStyle/>
          <a:p>
            <a:fld id="{F7CE4F2A-5FC5-C542-BD36-7D89C6F4F460}" type="slidenum">
              <a:rPr lang="en-US" smtClean="0"/>
              <a:t>4</a:t>
            </a:fld>
            <a:endParaRPr lang="en-US"/>
          </a:p>
        </p:txBody>
      </p:sp>
    </p:spTree>
    <p:extLst>
      <p:ext uri="{BB962C8B-B14F-4D97-AF65-F5344CB8AC3E}">
        <p14:creationId xmlns:p14="http://schemas.microsoft.com/office/powerpoint/2010/main" val="40098260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CE4F2A-5FC5-C542-BD36-7D89C6F4F460}" type="slidenum">
              <a:rPr lang="en-US" smtClean="0"/>
              <a:t>44</a:t>
            </a:fld>
            <a:endParaRPr lang="en-US"/>
          </a:p>
        </p:txBody>
      </p:sp>
    </p:spTree>
    <p:extLst>
      <p:ext uri="{BB962C8B-B14F-4D97-AF65-F5344CB8AC3E}">
        <p14:creationId xmlns:p14="http://schemas.microsoft.com/office/powerpoint/2010/main" val="31209561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credit: </a:t>
            </a:r>
            <a:r>
              <a:rPr lang="en-US" dirty="0">
                <a:hlinkClick r:id="rId3"/>
              </a:rPr>
              <a:t>https://twitter.com/allison_horst/media</a:t>
            </a:r>
            <a:endParaRPr lang="en-US" dirty="0"/>
          </a:p>
          <a:p>
            <a:endParaRPr lang="en-US" dirty="0"/>
          </a:p>
        </p:txBody>
      </p:sp>
      <p:sp>
        <p:nvSpPr>
          <p:cNvPr id="4" name="Slide Number Placeholder 3"/>
          <p:cNvSpPr>
            <a:spLocks noGrp="1"/>
          </p:cNvSpPr>
          <p:nvPr>
            <p:ph type="sldNum" sz="quarter" idx="5"/>
          </p:nvPr>
        </p:nvSpPr>
        <p:spPr/>
        <p:txBody>
          <a:bodyPr/>
          <a:lstStyle/>
          <a:p>
            <a:fld id="{F7CE4F2A-5FC5-C542-BD36-7D89C6F4F460}" type="slidenum">
              <a:rPr lang="en-US" smtClean="0"/>
              <a:t>45</a:t>
            </a:fld>
            <a:endParaRPr lang="en-US"/>
          </a:p>
        </p:txBody>
      </p:sp>
    </p:spTree>
    <p:extLst>
      <p:ext uri="{BB962C8B-B14F-4D97-AF65-F5344CB8AC3E}">
        <p14:creationId xmlns:p14="http://schemas.microsoft.com/office/powerpoint/2010/main" val="1008617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Filter allows you to separate out data by a set variable, this is extremely useful when analyzing data since it allows us to specify which metal we are analyzing and which site to analyze.</a:t>
            </a:r>
          </a:p>
          <a:p>
            <a:endParaRPr lang="en-US" dirty="0"/>
          </a:p>
        </p:txBody>
      </p:sp>
      <p:sp>
        <p:nvSpPr>
          <p:cNvPr id="4" name="Slide Number Placeholder 3"/>
          <p:cNvSpPr>
            <a:spLocks noGrp="1"/>
          </p:cNvSpPr>
          <p:nvPr>
            <p:ph type="sldNum" sz="quarter" idx="5"/>
          </p:nvPr>
        </p:nvSpPr>
        <p:spPr/>
        <p:txBody>
          <a:bodyPr/>
          <a:lstStyle/>
          <a:p>
            <a:fld id="{F7CE4F2A-5FC5-C542-BD36-7D89C6F4F460}" type="slidenum">
              <a:rPr lang="en-US" smtClean="0"/>
              <a:t>46</a:t>
            </a:fld>
            <a:endParaRPr lang="en-US"/>
          </a:p>
        </p:txBody>
      </p:sp>
    </p:spTree>
    <p:extLst>
      <p:ext uri="{BB962C8B-B14F-4D97-AF65-F5344CB8AC3E}">
        <p14:creationId xmlns:p14="http://schemas.microsoft.com/office/powerpoint/2010/main" val="4228206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7CE4F2A-5FC5-C542-BD36-7D89C6F4F460}" type="slidenum">
              <a:rPr lang="en-US" smtClean="0"/>
              <a:t>47</a:t>
            </a:fld>
            <a:endParaRPr lang="en-US"/>
          </a:p>
        </p:txBody>
      </p:sp>
    </p:spTree>
    <p:extLst>
      <p:ext uri="{BB962C8B-B14F-4D97-AF65-F5344CB8AC3E}">
        <p14:creationId xmlns:p14="http://schemas.microsoft.com/office/powerpoint/2010/main" val="3659759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CE4F2A-5FC5-C542-BD36-7D89C6F4F460}" type="slidenum">
              <a:rPr lang="en-US" smtClean="0"/>
              <a:t>48</a:t>
            </a:fld>
            <a:endParaRPr lang="en-US"/>
          </a:p>
        </p:txBody>
      </p:sp>
    </p:spTree>
    <p:extLst>
      <p:ext uri="{BB962C8B-B14F-4D97-AF65-F5344CB8AC3E}">
        <p14:creationId xmlns:p14="http://schemas.microsoft.com/office/powerpoint/2010/main" val="3099711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code used to correct for the internal standard. Here, instead of using the pipe function the first term in mutate refers to the </a:t>
            </a:r>
            <a:r>
              <a:rPr lang="en-US" dirty="0" err="1"/>
              <a:t>dataframe</a:t>
            </a:r>
            <a:r>
              <a:rPr lang="en-US" dirty="0"/>
              <a:t> being mutated</a:t>
            </a:r>
          </a:p>
        </p:txBody>
      </p:sp>
      <p:sp>
        <p:nvSpPr>
          <p:cNvPr id="4" name="Slide Number Placeholder 3"/>
          <p:cNvSpPr>
            <a:spLocks noGrp="1"/>
          </p:cNvSpPr>
          <p:nvPr>
            <p:ph type="sldNum" sz="quarter" idx="5"/>
          </p:nvPr>
        </p:nvSpPr>
        <p:spPr/>
        <p:txBody>
          <a:bodyPr/>
          <a:lstStyle/>
          <a:p>
            <a:fld id="{F7CE4F2A-5FC5-C542-BD36-7D89C6F4F460}" type="slidenum">
              <a:rPr lang="en-US" smtClean="0"/>
              <a:t>49</a:t>
            </a:fld>
            <a:endParaRPr lang="en-US"/>
          </a:p>
        </p:txBody>
      </p:sp>
    </p:spTree>
    <p:extLst>
      <p:ext uri="{BB962C8B-B14F-4D97-AF65-F5344CB8AC3E}">
        <p14:creationId xmlns:p14="http://schemas.microsoft.com/office/powerpoint/2010/main" val="2081362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CE4F2A-5FC5-C542-BD36-7D89C6F4F460}" type="slidenum">
              <a:rPr lang="en-US" smtClean="0"/>
              <a:t>51</a:t>
            </a:fld>
            <a:endParaRPr lang="en-US"/>
          </a:p>
        </p:txBody>
      </p:sp>
    </p:spTree>
    <p:extLst>
      <p:ext uri="{BB962C8B-B14F-4D97-AF65-F5344CB8AC3E}">
        <p14:creationId xmlns:p14="http://schemas.microsoft.com/office/powerpoint/2010/main" val="1891538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by writing code that you would normally copy paste multiple times, for example. Filtering out calibration data for each of the three calibration runs. </a:t>
            </a:r>
          </a:p>
        </p:txBody>
      </p:sp>
      <p:sp>
        <p:nvSpPr>
          <p:cNvPr id="4" name="Slide Number Placeholder 3"/>
          <p:cNvSpPr>
            <a:spLocks noGrp="1"/>
          </p:cNvSpPr>
          <p:nvPr>
            <p:ph type="sldNum" sz="quarter" idx="5"/>
          </p:nvPr>
        </p:nvSpPr>
        <p:spPr/>
        <p:txBody>
          <a:bodyPr/>
          <a:lstStyle/>
          <a:p>
            <a:fld id="{F7CE4F2A-5FC5-C542-BD36-7D89C6F4F460}" type="slidenum">
              <a:rPr lang="en-US" smtClean="0"/>
              <a:t>52</a:t>
            </a:fld>
            <a:endParaRPr lang="en-US"/>
          </a:p>
        </p:txBody>
      </p:sp>
    </p:spTree>
    <p:extLst>
      <p:ext uri="{BB962C8B-B14F-4D97-AF65-F5344CB8AC3E}">
        <p14:creationId xmlns:p14="http://schemas.microsoft.com/office/powerpoint/2010/main" val="29747634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Identify what would need to be changed between copying and pasting the code multiple times. In this case the aspect that needs to be changed is what calibration run “type” is set equal to </a:t>
            </a:r>
          </a:p>
        </p:txBody>
      </p:sp>
      <p:sp>
        <p:nvSpPr>
          <p:cNvPr id="4" name="Slide Number Placeholder 3"/>
          <p:cNvSpPr>
            <a:spLocks noGrp="1"/>
          </p:cNvSpPr>
          <p:nvPr>
            <p:ph type="sldNum" sz="quarter" idx="5"/>
          </p:nvPr>
        </p:nvSpPr>
        <p:spPr/>
        <p:txBody>
          <a:bodyPr/>
          <a:lstStyle/>
          <a:p>
            <a:fld id="{F7CE4F2A-5FC5-C542-BD36-7D89C6F4F460}" type="slidenum">
              <a:rPr lang="en-US" smtClean="0"/>
              <a:t>53</a:t>
            </a:fld>
            <a:endParaRPr lang="en-US"/>
          </a:p>
        </p:txBody>
      </p:sp>
    </p:spTree>
    <p:extLst>
      <p:ext uri="{BB962C8B-B14F-4D97-AF65-F5344CB8AC3E}">
        <p14:creationId xmlns:p14="http://schemas.microsoft.com/office/powerpoint/2010/main" val="34567120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CE4F2A-5FC5-C542-BD36-7D89C6F4F460}" type="slidenum">
              <a:rPr lang="en-US" smtClean="0"/>
              <a:t>54</a:t>
            </a:fld>
            <a:endParaRPr lang="en-US"/>
          </a:p>
        </p:txBody>
      </p:sp>
    </p:spTree>
    <p:extLst>
      <p:ext uri="{BB962C8B-B14F-4D97-AF65-F5344CB8AC3E}">
        <p14:creationId xmlns:p14="http://schemas.microsoft.com/office/powerpoint/2010/main" val="1902216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a type of data format that follows a set of rules and helps simplify data analysis in R. It is especially helpful when working with medium to large data sets such as the ICPMS data. </a:t>
            </a:r>
          </a:p>
        </p:txBody>
      </p:sp>
      <p:sp>
        <p:nvSpPr>
          <p:cNvPr id="4" name="Slide Number Placeholder 3"/>
          <p:cNvSpPr>
            <a:spLocks noGrp="1"/>
          </p:cNvSpPr>
          <p:nvPr>
            <p:ph type="sldNum" sz="quarter" idx="5"/>
          </p:nvPr>
        </p:nvSpPr>
        <p:spPr/>
        <p:txBody>
          <a:bodyPr/>
          <a:lstStyle/>
          <a:p>
            <a:fld id="{F7CE4F2A-5FC5-C542-BD36-7D89C6F4F460}" type="slidenum">
              <a:rPr lang="en-US" smtClean="0"/>
              <a:t>5</a:t>
            </a:fld>
            <a:endParaRPr lang="en-US"/>
          </a:p>
        </p:txBody>
      </p:sp>
    </p:spTree>
    <p:extLst>
      <p:ext uri="{BB962C8B-B14F-4D97-AF65-F5344CB8AC3E}">
        <p14:creationId xmlns:p14="http://schemas.microsoft.com/office/powerpoint/2010/main" val="23656755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pick a variable to replace the input. In this case we will use “run” which represents the calibration iteration.</a:t>
            </a:r>
          </a:p>
          <a:p>
            <a:endParaRPr lang="en-US" dirty="0"/>
          </a:p>
          <a:p>
            <a:r>
              <a:rPr lang="en-US" dirty="0"/>
              <a:t>metal is left as an undefined variable because this function is made to be incorporated in a </a:t>
            </a:r>
          </a:p>
        </p:txBody>
      </p:sp>
      <p:sp>
        <p:nvSpPr>
          <p:cNvPr id="4" name="Slide Number Placeholder 3"/>
          <p:cNvSpPr>
            <a:spLocks noGrp="1"/>
          </p:cNvSpPr>
          <p:nvPr>
            <p:ph type="sldNum" sz="quarter" idx="5"/>
          </p:nvPr>
        </p:nvSpPr>
        <p:spPr/>
        <p:txBody>
          <a:bodyPr/>
          <a:lstStyle/>
          <a:p>
            <a:fld id="{F7CE4F2A-5FC5-C542-BD36-7D89C6F4F460}" type="slidenum">
              <a:rPr lang="en-US" smtClean="0"/>
              <a:t>55</a:t>
            </a:fld>
            <a:endParaRPr lang="en-US"/>
          </a:p>
        </p:txBody>
      </p:sp>
    </p:spTree>
    <p:extLst>
      <p:ext uri="{BB962C8B-B14F-4D97-AF65-F5344CB8AC3E}">
        <p14:creationId xmlns:p14="http://schemas.microsoft.com/office/powerpoint/2010/main" val="9755390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CE4F2A-5FC5-C542-BD36-7D89C6F4F460}" type="slidenum">
              <a:rPr lang="en-US" smtClean="0"/>
              <a:t>56</a:t>
            </a:fld>
            <a:endParaRPr lang="en-US"/>
          </a:p>
        </p:txBody>
      </p:sp>
    </p:spTree>
    <p:extLst>
      <p:ext uri="{BB962C8B-B14F-4D97-AF65-F5344CB8AC3E}">
        <p14:creationId xmlns:p14="http://schemas.microsoft.com/office/powerpoint/2010/main" val="14111876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portion starts the function and pulls out each of the calibration trials.</a:t>
            </a:r>
          </a:p>
        </p:txBody>
      </p:sp>
      <p:sp>
        <p:nvSpPr>
          <p:cNvPr id="4" name="Slide Number Placeholder 3"/>
          <p:cNvSpPr>
            <a:spLocks noGrp="1"/>
          </p:cNvSpPr>
          <p:nvPr>
            <p:ph type="sldNum" sz="quarter" idx="5"/>
          </p:nvPr>
        </p:nvSpPr>
        <p:spPr/>
        <p:txBody>
          <a:bodyPr/>
          <a:lstStyle/>
          <a:p>
            <a:fld id="{F7CE4F2A-5FC5-C542-BD36-7D89C6F4F460}" type="slidenum">
              <a:rPr lang="en-US" smtClean="0"/>
              <a:t>57</a:t>
            </a:fld>
            <a:endParaRPr lang="en-US"/>
          </a:p>
        </p:txBody>
      </p:sp>
    </p:spTree>
    <p:extLst>
      <p:ext uri="{BB962C8B-B14F-4D97-AF65-F5344CB8AC3E}">
        <p14:creationId xmlns:p14="http://schemas.microsoft.com/office/powerpoint/2010/main" val="2329331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portion runs a weighted linear regression on the calibration data</a:t>
            </a:r>
          </a:p>
        </p:txBody>
      </p:sp>
      <p:sp>
        <p:nvSpPr>
          <p:cNvPr id="4" name="Slide Number Placeholder 3"/>
          <p:cNvSpPr>
            <a:spLocks noGrp="1"/>
          </p:cNvSpPr>
          <p:nvPr>
            <p:ph type="sldNum" sz="quarter" idx="5"/>
          </p:nvPr>
        </p:nvSpPr>
        <p:spPr/>
        <p:txBody>
          <a:bodyPr/>
          <a:lstStyle/>
          <a:p>
            <a:fld id="{F7CE4F2A-5FC5-C542-BD36-7D89C6F4F460}" type="slidenum">
              <a:rPr lang="en-US" smtClean="0"/>
              <a:t>58</a:t>
            </a:fld>
            <a:endParaRPr lang="en-US"/>
          </a:p>
        </p:txBody>
      </p:sp>
    </p:spTree>
    <p:extLst>
      <p:ext uri="{BB962C8B-B14F-4D97-AF65-F5344CB8AC3E}">
        <p14:creationId xmlns:p14="http://schemas.microsoft.com/office/powerpoint/2010/main" val="9026201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portion plots the calibration curve, by including this in the function it will automatically plot the data when the function is run, but it makes the captions a little odd in order to incorporate the correct metal into the labels. That is why the paste() function is used, for more information on the paste function run the command ?paste() </a:t>
            </a:r>
          </a:p>
        </p:txBody>
      </p:sp>
      <p:sp>
        <p:nvSpPr>
          <p:cNvPr id="4" name="Slide Number Placeholder 3"/>
          <p:cNvSpPr>
            <a:spLocks noGrp="1"/>
          </p:cNvSpPr>
          <p:nvPr>
            <p:ph type="sldNum" sz="quarter" idx="5"/>
          </p:nvPr>
        </p:nvSpPr>
        <p:spPr/>
        <p:txBody>
          <a:bodyPr/>
          <a:lstStyle/>
          <a:p>
            <a:fld id="{F7CE4F2A-5FC5-C542-BD36-7D89C6F4F460}" type="slidenum">
              <a:rPr lang="en-US" smtClean="0"/>
              <a:t>59</a:t>
            </a:fld>
            <a:endParaRPr lang="en-US"/>
          </a:p>
        </p:txBody>
      </p:sp>
    </p:spTree>
    <p:extLst>
      <p:ext uri="{BB962C8B-B14F-4D97-AF65-F5344CB8AC3E}">
        <p14:creationId xmlns:p14="http://schemas.microsoft.com/office/powerpoint/2010/main" val="37868000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portion pulls out the slope and intercept data from the model summary. This is useful so that you don’t have to individually type in the slope and intercept values when calculating the sample concentrations. Note the curly bracket } that closes the function. </a:t>
            </a:r>
          </a:p>
        </p:txBody>
      </p:sp>
      <p:sp>
        <p:nvSpPr>
          <p:cNvPr id="4" name="Slide Number Placeholder 3"/>
          <p:cNvSpPr>
            <a:spLocks noGrp="1"/>
          </p:cNvSpPr>
          <p:nvPr>
            <p:ph type="sldNum" sz="quarter" idx="5"/>
          </p:nvPr>
        </p:nvSpPr>
        <p:spPr/>
        <p:txBody>
          <a:bodyPr/>
          <a:lstStyle/>
          <a:p>
            <a:fld id="{F7CE4F2A-5FC5-C542-BD36-7D89C6F4F460}" type="slidenum">
              <a:rPr lang="en-US" smtClean="0"/>
              <a:t>60</a:t>
            </a:fld>
            <a:endParaRPr lang="en-US"/>
          </a:p>
        </p:txBody>
      </p:sp>
    </p:spTree>
    <p:extLst>
      <p:ext uri="{BB962C8B-B14F-4D97-AF65-F5344CB8AC3E}">
        <p14:creationId xmlns:p14="http://schemas.microsoft.com/office/powerpoint/2010/main" val="11082773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run the calibration function in order to analyze the </a:t>
            </a:r>
            <a:r>
              <a:rPr lang="en-US" dirty="0" err="1"/>
              <a:t>cal</a:t>
            </a:r>
            <a:r>
              <a:rPr lang="en-US" dirty="0"/>
              <a:t> data for each metal, and use a new function called </a:t>
            </a:r>
            <a:r>
              <a:rPr lang="en-US" dirty="0" err="1"/>
              <a:t>rbind</a:t>
            </a:r>
            <a:r>
              <a:rPr lang="en-US" dirty="0"/>
              <a:t> to combine the calibration data into one dataset, this step isn’t completely necessary but it does allow for more efficient code later on.</a:t>
            </a:r>
          </a:p>
        </p:txBody>
      </p:sp>
      <p:sp>
        <p:nvSpPr>
          <p:cNvPr id="4" name="Slide Number Placeholder 3"/>
          <p:cNvSpPr>
            <a:spLocks noGrp="1"/>
          </p:cNvSpPr>
          <p:nvPr>
            <p:ph type="sldNum" sz="quarter" idx="5"/>
          </p:nvPr>
        </p:nvSpPr>
        <p:spPr/>
        <p:txBody>
          <a:bodyPr/>
          <a:lstStyle/>
          <a:p>
            <a:fld id="{F7CE4F2A-5FC5-C542-BD36-7D89C6F4F460}" type="slidenum">
              <a:rPr lang="en-US" smtClean="0"/>
              <a:t>61</a:t>
            </a:fld>
            <a:endParaRPr lang="en-US"/>
          </a:p>
        </p:txBody>
      </p:sp>
    </p:spTree>
    <p:extLst>
      <p:ext uri="{BB962C8B-B14F-4D97-AF65-F5344CB8AC3E}">
        <p14:creationId xmlns:p14="http://schemas.microsoft.com/office/powerpoint/2010/main" val="278860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function determines the sample concentration sorted by both site and metal. When calling the function make sure to set site equal to a character (i.e. something in quotation marks).</a:t>
            </a:r>
          </a:p>
        </p:txBody>
      </p:sp>
      <p:sp>
        <p:nvSpPr>
          <p:cNvPr id="4" name="Slide Number Placeholder 3"/>
          <p:cNvSpPr>
            <a:spLocks noGrp="1"/>
          </p:cNvSpPr>
          <p:nvPr>
            <p:ph type="sldNum" sz="quarter" idx="5"/>
          </p:nvPr>
        </p:nvSpPr>
        <p:spPr/>
        <p:txBody>
          <a:bodyPr/>
          <a:lstStyle/>
          <a:p>
            <a:fld id="{F7CE4F2A-5FC5-C542-BD36-7D89C6F4F460}" type="slidenum">
              <a:rPr lang="en-US" smtClean="0"/>
              <a:t>62</a:t>
            </a:fld>
            <a:endParaRPr lang="en-US"/>
          </a:p>
        </p:txBody>
      </p:sp>
    </p:spTree>
    <p:extLst>
      <p:ext uri="{BB962C8B-B14F-4D97-AF65-F5344CB8AC3E}">
        <p14:creationId xmlns:p14="http://schemas.microsoft.com/office/powerpoint/2010/main" val="16072903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new function calls upon a previous function (</a:t>
            </a:r>
            <a:r>
              <a:rPr lang="en-US" dirty="0" err="1"/>
              <a:t>sample_conc</a:t>
            </a:r>
            <a:r>
              <a:rPr lang="en-US" dirty="0"/>
              <a:t>) in order to further simplify the code.</a:t>
            </a:r>
          </a:p>
        </p:txBody>
      </p:sp>
      <p:sp>
        <p:nvSpPr>
          <p:cNvPr id="4" name="Slide Number Placeholder 3"/>
          <p:cNvSpPr>
            <a:spLocks noGrp="1"/>
          </p:cNvSpPr>
          <p:nvPr>
            <p:ph type="sldNum" sz="quarter" idx="5"/>
          </p:nvPr>
        </p:nvSpPr>
        <p:spPr/>
        <p:txBody>
          <a:bodyPr/>
          <a:lstStyle/>
          <a:p>
            <a:fld id="{F7CE4F2A-5FC5-C542-BD36-7D89C6F4F460}" type="slidenum">
              <a:rPr lang="en-US" smtClean="0"/>
              <a:t>63</a:t>
            </a:fld>
            <a:endParaRPr lang="en-US"/>
          </a:p>
        </p:txBody>
      </p:sp>
    </p:spTree>
    <p:extLst>
      <p:ext uri="{BB962C8B-B14F-4D97-AF65-F5344CB8AC3E}">
        <p14:creationId xmlns:p14="http://schemas.microsoft.com/office/powerpoint/2010/main" val="23066137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a:t>
            </a:r>
            <a:r>
              <a:rPr lang="en-US" dirty="0">
                <a:hlinkClick r:id="rId3"/>
              </a:rPr>
              <a:t>https://twitter.com/allison_horst/media</a:t>
            </a:r>
            <a:endParaRPr lang="en-US" dirty="0"/>
          </a:p>
        </p:txBody>
      </p:sp>
      <p:sp>
        <p:nvSpPr>
          <p:cNvPr id="4" name="Slide Number Placeholder 3"/>
          <p:cNvSpPr>
            <a:spLocks noGrp="1"/>
          </p:cNvSpPr>
          <p:nvPr>
            <p:ph type="sldNum" sz="quarter" idx="5"/>
          </p:nvPr>
        </p:nvSpPr>
        <p:spPr/>
        <p:txBody>
          <a:bodyPr/>
          <a:lstStyle/>
          <a:p>
            <a:fld id="{F7CE4F2A-5FC5-C542-BD36-7D89C6F4F460}" type="slidenum">
              <a:rPr lang="en-US" smtClean="0"/>
              <a:t>64</a:t>
            </a:fld>
            <a:endParaRPr lang="en-US"/>
          </a:p>
        </p:txBody>
      </p:sp>
    </p:spTree>
    <p:extLst>
      <p:ext uri="{BB962C8B-B14F-4D97-AF65-F5344CB8AC3E}">
        <p14:creationId xmlns:p14="http://schemas.microsoft.com/office/powerpoint/2010/main" val="3680348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OHSU data looks like prior to tidying in R. </a:t>
            </a:r>
          </a:p>
        </p:txBody>
      </p:sp>
      <p:sp>
        <p:nvSpPr>
          <p:cNvPr id="4" name="Slide Number Placeholder 3"/>
          <p:cNvSpPr>
            <a:spLocks noGrp="1"/>
          </p:cNvSpPr>
          <p:nvPr>
            <p:ph type="sldNum" sz="quarter" idx="5"/>
          </p:nvPr>
        </p:nvSpPr>
        <p:spPr/>
        <p:txBody>
          <a:bodyPr/>
          <a:lstStyle/>
          <a:p>
            <a:fld id="{F7CE4F2A-5FC5-C542-BD36-7D89C6F4F460}" type="slidenum">
              <a:rPr lang="en-US" smtClean="0"/>
              <a:t>6</a:t>
            </a:fld>
            <a:endParaRPr lang="en-US"/>
          </a:p>
        </p:txBody>
      </p:sp>
    </p:spTree>
    <p:extLst>
      <p:ext uri="{BB962C8B-B14F-4D97-AF65-F5344CB8AC3E}">
        <p14:creationId xmlns:p14="http://schemas.microsoft.com/office/powerpoint/2010/main" val="30458155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a:t>
            </a:r>
            <a:r>
              <a:rPr lang="en-US" dirty="0">
                <a:hlinkClick r:id="rId3"/>
              </a:rPr>
              <a:t>https://twitter.com/allison_horst/media</a:t>
            </a:r>
            <a:endParaRPr lang="en-US" dirty="0"/>
          </a:p>
        </p:txBody>
      </p:sp>
      <p:sp>
        <p:nvSpPr>
          <p:cNvPr id="4" name="Slide Number Placeholder 3"/>
          <p:cNvSpPr>
            <a:spLocks noGrp="1"/>
          </p:cNvSpPr>
          <p:nvPr>
            <p:ph type="sldNum" sz="quarter" idx="5"/>
          </p:nvPr>
        </p:nvSpPr>
        <p:spPr/>
        <p:txBody>
          <a:bodyPr/>
          <a:lstStyle/>
          <a:p>
            <a:fld id="{F7CE4F2A-5FC5-C542-BD36-7D89C6F4F460}" type="slidenum">
              <a:rPr lang="en-US" smtClean="0"/>
              <a:t>65</a:t>
            </a:fld>
            <a:endParaRPr lang="en-US"/>
          </a:p>
        </p:txBody>
      </p:sp>
    </p:spTree>
    <p:extLst>
      <p:ext uri="{BB962C8B-B14F-4D97-AF65-F5344CB8AC3E}">
        <p14:creationId xmlns:p14="http://schemas.microsoft.com/office/powerpoint/2010/main" val="1838321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ICPMS data looks like after tidying.</a:t>
            </a:r>
          </a:p>
        </p:txBody>
      </p:sp>
      <p:sp>
        <p:nvSpPr>
          <p:cNvPr id="4" name="Slide Number Placeholder 3"/>
          <p:cNvSpPr>
            <a:spLocks noGrp="1"/>
          </p:cNvSpPr>
          <p:nvPr>
            <p:ph type="sldNum" sz="quarter" idx="5"/>
          </p:nvPr>
        </p:nvSpPr>
        <p:spPr/>
        <p:txBody>
          <a:bodyPr/>
          <a:lstStyle/>
          <a:p>
            <a:fld id="{F7CE4F2A-5FC5-C542-BD36-7D89C6F4F460}" type="slidenum">
              <a:rPr lang="en-US" smtClean="0"/>
              <a:t>7</a:t>
            </a:fld>
            <a:endParaRPr lang="en-US"/>
          </a:p>
        </p:txBody>
      </p:sp>
    </p:spTree>
    <p:extLst>
      <p:ext uri="{BB962C8B-B14F-4D97-AF65-F5344CB8AC3E}">
        <p14:creationId xmlns:p14="http://schemas.microsoft.com/office/powerpoint/2010/main" val="1806844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practice, using Tidy data helps to prevent error messages, and to make data analysis faster and more reproducible.</a:t>
            </a:r>
          </a:p>
        </p:txBody>
      </p:sp>
      <p:sp>
        <p:nvSpPr>
          <p:cNvPr id="4" name="Slide Number Placeholder 3"/>
          <p:cNvSpPr>
            <a:spLocks noGrp="1"/>
          </p:cNvSpPr>
          <p:nvPr>
            <p:ph type="sldNum" sz="quarter" idx="5"/>
          </p:nvPr>
        </p:nvSpPr>
        <p:spPr/>
        <p:txBody>
          <a:bodyPr/>
          <a:lstStyle/>
          <a:p>
            <a:fld id="{F7CE4F2A-5FC5-C542-BD36-7D89C6F4F460}" type="slidenum">
              <a:rPr lang="en-US" smtClean="0"/>
              <a:t>8</a:t>
            </a:fld>
            <a:endParaRPr lang="en-US"/>
          </a:p>
        </p:txBody>
      </p:sp>
    </p:spTree>
    <p:extLst>
      <p:ext uri="{BB962C8B-B14F-4D97-AF65-F5344CB8AC3E}">
        <p14:creationId xmlns:p14="http://schemas.microsoft.com/office/powerpoint/2010/main" val="571663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1. Each variable must have its own column.</a:t>
            </a:r>
            <a:endParaRPr lang="en-US" b="0" dirty="0">
              <a:effectLst/>
            </a:endParaRPr>
          </a:p>
          <a:p>
            <a:pPr rtl="0"/>
            <a:r>
              <a:rPr lang="en-US" sz="1200" b="0" i="0" u="none" strike="noStrike" kern="1200" dirty="0">
                <a:solidFill>
                  <a:schemeClr val="tx1"/>
                </a:solidFill>
                <a:effectLst/>
                <a:latin typeface="+mn-lt"/>
                <a:ea typeface="+mn-ea"/>
                <a:cs typeface="+mn-cs"/>
              </a:rPr>
              <a:t>2. Each observation must have its own row.</a:t>
            </a:r>
            <a:endParaRPr lang="en-US" b="0" dirty="0">
              <a:effectLst/>
            </a:endParaRPr>
          </a:p>
          <a:p>
            <a:pPr rtl="0"/>
            <a:r>
              <a:rPr lang="en-US" sz="1200" b="0" i="0" u="none" strike="noStrike" kern="1200" dirty="0">
                <a:solidFill>
                  <a:schemeClr val="tx1"/>
                </a:solidFill>
                <a:effectLst/>
                <a:latin typeface="+mn-lt"/>
                <a:ea typeface="+mn-ea"/>
                <a:cs typeface="+mn-cs"/>
              </a:rPr>
              <a:t>3. Each value must have its own cell.</a:t>
            </a:r>
            <a:endParaRPr lang="en-US" b="0" dirty="0">
              <a:effectLst/>
            </a:endParaRPr>
          </a:p>
        </p:txBody>
      </p:sp>
      <p:sp>
        <p:nvSpPr>
          <p:cNvPr id="4" name="Slide Number Placeholder 3"/>
          <p:cNvSpPr>
            <a:spLocks noGrp="1"/>
          </p:cNvSpPr>
          <p:nvPr>
            <p:ph type="sldNum" sz="quarter" idx="5"/>
          </p:nvPr>
        </p:nvSpPr>
        <p:spPr/>
        <p:txBody>
          <a:bodyPr/>
          <a:lstStyle/>
          <a:p>
            <a:fld id="{F7CE4F2A-5FC5-C542-BD36-7D89C6F4F460}" type="slidenum">
              <a:rPr lang="en-US" smtClean="0"/>
              <a:t>9</a:t>
            </a:fld>
            <a:endParaRPr lang="en-US"/>
          </a:p>
        </p:txBody>
      </p:sp>
    </p:spTree>
    <p:extLst>
      <p:ext uri="{BB962C8B-B14F-4D97-AF65-F5344CB8AC3E}">
        <p14:creationId xmlns:p14="http://schemas.microsoft.com/office/powerpoint/2010/main" val="322984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Limiting </a:t>
            </a:r>
          </a:p>
        </p:txBody>
      </p:sp>
      <p:sp>
        <p:nvSpPr>
          <p:cNvPr id="4" name="Slide Number Placeholder 3"/>
          <p:cNvSpPr>
            <a:spLocks noGrp="1"/>
          </p:cNvSpPr>
          <p:nvPr>
            <p:ph type="sldNum" sz="quarter" idx="5"/>
          </p:nvPr>
        </p:nvSpPr>
        <p:spPr/>
        <p:txBody>
          <a:bodyPr/>
          <a:lstStyle/>
          <a:p>
            <a:fld id="{F7CE4F2A-5FC5-C542-BD36-7D89C6F4F460}" type="slidenum">
              <a:rPr lang="en-US" smtClean="0"/>
              <a:t>10</a:t>
            </a:fld>
            <a:endParaRPr lang="en-US"/>
          </a:p>
        </p:txBody>
      </p:sp>
    </p:spTree>
    <p:extLst>
      <p:ext uri="{BB962C8B-B14F-4D97-AF65-F5344CB8AC3E}">
        <p14:creationId xmlns:p14="http://schemas.microsoft.com/office/powerpoint/2010/main" val="1501550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46088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12/19/19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525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12/19/19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5287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25433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18643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48931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96960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24325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6044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49712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12/19/19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3858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12/19/19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942863261"/>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r4ds.had.co.nz/tidy-data.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1035F1E2-5209-0C4C-91D5-CCC7D4A314B7}"/>
              </a:ext>
            </a:extLst>
          </p:cNvPr>
          <p:cNvPicPr>
            <a:picLocks noChangeAspect="1"/>
          </p:cNvPicPr>
          <p:nvPr/>
        </p:nvPicPr>
        <p:blipFill rotWithShape="1">
          <a:blip r:embed="rId3">
            <a:alphaModFix amt="89000"/>
          </a:blip>
          <a:srcRect l="1046" t="2072" r="1117" b="7181"/>
          <a:stretch/>
        </p:blipFill>
        <p:spPr>
          <a:xfrm>
            <a:off x="0" y="0"/>
            <a:ext cx="12192001" cy="6858000"/>
          </a:xfrm>
          <a:prstGeom prst="rect">
            <a:avLst/>
          </a:prstGeom>
        </p:spPr>
      </p:pic>
      <p:sp>
        <p:nvSpPr>
          <p:cNvPr id="2" name="Title 1">
            <a:extLst>
              <a:ext uri="{FF2B5EF4-FFF2-40B4-BE49-F238E27FC236}">
                <a16:creationId xmlns:a16="http://schemas.microsoft.com/office/drawing/2014/main" id="{9C69AABE-B0B9-3A4F-9612-5C943DFC6D28}"/>
              </a:ext>
            </a:extLst>
          </p:cNvPr>
          <p:cNvSpPr>
            <a:spLocks noGrp="1"/>
          </p:cNvSpPr>
          <p:nvPr>
            <p:ph type="ctrTitle"/>
          </p:nvPr>
        </p:nvSpPr>
        <p:spPr>
          <a:xfrm>
            <a:off x="-327154" y="426844"/>
            <a:ext cx="9144000" cy="974880"/>
          </a:xfrm>
        </p:spPr>
        <p:txBody>
          <a:bodyPr>
            <a:normAutofit/>
          </a:bodyPr>
          <a:lstStyle/>
          <a:p>
            <a:r>
              <a:rPr lang="en-US" i="0" dirty="0">
                <a:solidFill>
                  <a:schemeClr val="bg1"/>
                </a:solidFill>
                <a:latin typeface="Times New Roman" panose="02020603050405020304" pitchFamily="18" charset="0"/>
                <a:cs typeface="Times New Roman" panose="02020603050405020304" pitchFamily="18" charset="0"/>
              </a:rPr>
              <a:t>Tidying Data</a:t>
            </a:r>
          </a:p>
        </p:txBody>
      </p:sp>
      <p:sp>
        <p:nvSpPr>
          <p:cNvPr id="3" name="Subtitle 2">
            <a:extLst>
              <a:ext uri="{FF2B5EF4-FFF2-40B4-BE49-F238E27FC236}">
                <a16:creationId xmlns:a16="http://schemas.microsoft.com/office/drawing/2014/main" id="{24A53D36-C0D7-D34B-9D0F-24D74FC0A8B8}"/>
              </a:ext>
            </a:extLst>
          </p:cNvPr>
          <p:cNvSpPr>
            <a:spLocks noGrp="1"/>
          </p:cNvSpPr>
          <p:nvPr>
            <p:ph type="subTitle" idx="1"/>
          </p:nvPr>
        </p:nvSpPr>
        <p:spPr>
          <a:xfrm>
            <a:off x="-327154" y="1415140"/>
            <a:ext cx="9144000" cy="1098395"/>
          </a:xfrm>
        </p:spPr>
        <p:txBody>
          <a:bodyPr>
            <a:normAutofit/>
          </a:bodyPr>
          <a:lstStyle/>
          <a:p>
            <a:r>
              <a:rPr lang="en-US" dirty="0">
                <a:solidFill>
                  <a:schemeClr val="bg1"/>
                </a:solidFill>
                <a:latin typeface="Times New Roman" panose="02020603050405020304" pitchFamily="18" charset="0"/>
                <a:cs typeface="Times New Roman" panose="02020603050405020304" pitchFamily="18" charset="0"/>
              </a:rPr>
              <a:t>ICPMS Data Analysis</a:t>
            </a:r>
          </a:p>
        </p:txBody>
      </p:sp>
    </p:spTree>
    <p:extLst>
      <p:ext uri="{BB962C8B-B14F-4D97-AF65-F5344CB8AC3E}">
        <p14:creationId xmlns:p14="http://schemas.microsoft.com/office/powerpoint/2010/main" val="294773299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94B09-407C-3744-8944-5B8A247D9291}"/>
              </a:ext>
            </a:extLst>
          </p:cNvPr>
          <p:cNvSpPr>
            <a:spLocks noGrp="1"/>
          </p:cNvSpPr>
          <p:nvPr>
            <p:ph type="title"/>
          </p:nvPr>
        </p:nvSpPr>
        <p:spPr>
          <a:xfrm>
            <a:off x="325582" y="301789"/>
            <a:ext cx="10515600" cy="1325563"/>
          </a:xfrm>
        </p:spPr>
        <p:txBody>
          <a:bodyPr/>
          <a:lstStyle/>
          <a:p>
            <a:r>
              <a:rPr lang="en-US" dirty="0">
                <a:latin typeface="Times New Roman" panose="02020603050405020304" pitchFamily="18" charset="0"/>
                <a:cs typeface="Times New Roman" panose="02020603050405020304" pitchFamily="18" charset="0"/>
              </a:rPr>
              <a:t>Planning the Tidy Data: Limiting Columns</a:t>
            </a:r>
          </a:p>
        </p:txBody>
      </p:sp>
      <p:sp>
        <p:nvSpPr>
          <p:cNvPr id="3" name="Content Placeholder 2">
            <a:extLst>
              <a:ext uri="{FF2B5EF4-FFF2-40B4-BE49-F238E27FC236}">
                <a16:creationId xmlns:a16="http://schemas.microsoft.com/office/drawing/2014/main" id="{5194A6E2-E210-5242-AE2A-47FE03FFB6D5}"/>
              </a:ext>
            </a:extLst>
          </p:cNvPr>
          <p:cNvSpPr>
            <a:spLocks noGrp="1"/>
          </p:cNvSpPr>
          <p:nvPr>
            <p:ph idx="1"/>
          </p:nvPr>
        </p:nvSpPr>
        <p:spPr/>
        <p:txBody>
          <a:bodyPr>
            <a:normAutofit/>
          </a:bodyPr>
          <a:lstStyle/>
          <a:p>
            <a:r>
              <a:rPr lang="en-US" sz="4400" dirty="0">
                <a:cs typeface="Futura Medium" panose="020B0602020204020303" pitchFamily="34" charset="-79"/>
              </a:rPr>
              <a:t>Limit # of variables</a:t>
            </a:r>
          </a:p>
          <a:p>
            <a:pPr lvl="1"/>
            <a:r>
              <a:rPr lang="en-US" sz="4000" dirty="0">
                <a:latin typeface="+mj-lt"/>
                <a:cs typeface="Futura Medium" panose="020B0602020204020303" pitchFamily="34" charset="-79"/>
              </a:rPr>
              <a:t>Combine variables by creating “new” variables that decrease the # of columns</a:t>
            </a:r>
          </a:p>
          <a:p>
            <a:pPr marL="0" indent="0">
              <a:buNone/>
            </a:pPr>
            <a:endParaRPr lang="en-US" sz="4400" b="0" dirty="0">
              <a:effectLst/>
            </a:endParaRPr>
          </a:p>
          <a:p>
            <a:pPr marL="0" indent="0">
              <a:buNone/>
            </a:pPr>
            <a:endParaRPr lang="en-US" dirty="0"/>
          </a:p>
        </p:txBody>
      </p:sp>
      <p:cxnSp>
        <p:nvCxnSpPr>
          <p:cNvPr id="4" name="Straight Arrow Connector 3">
            <a:extLst>
              <a:ext uri="{FF2B5EF4-FFF2-40B4-BE49-F238E27FC236}">
                <a16:creationId xmlns:a16="http://schemas.microsoft.com/office/drawing/2014/main" id="{BA29CC70-DA29-7347-9C6A-258E607DCB3D}"/>
              </a:ext>
            </a:extLst>
          </p:cNvPr>
          <p:cNvCxnSpPr>
            <a:cxnSpLocks/>
          </p:cNvCxnSpPr>
          <p:nvPr/>
        </p:nvCxnSpPr>
        <p:spPr>
          <a:xfrm>
            <a:off x="436418" y="1368425"/>
            <a:ext cx="10917382" cy="0"/>
          </a:xfrm>
          <a:prstGeom prst="straightConnector1">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108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ctagon 4">
            <a:extLst>
              <a:ext uri="{FF2B5EF4-FFF2-40B4-BE49-F238E27FC236}">
                <a16:creationId xmlns:a16="http://schemas.microsoft.com/office/drawing/2014/main" id="{F1D226D3-E94D-0D42-967E-9F5491A4CDB1}"/>
              </a:ext>
            </a:extLst>
          </p:cNvPr>
          <p:cNvSpPr/>
          <p:nvPr/>
        </p:nvSpPr>
        <p:spPr>
          <a:xfrm>
            <a:off x="725630" y="1933358"/>
            <a:ext cx="10628170" cy="3768003"/>
          </a:xfrm>
          <a:prstGeom prst="octagon">
            <a:avLst/>
          </a:prstGeom>
          <a:solidFill>
            <a:schemeClr val="bg1"/>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B50E23-DD09-C949-B1C8-9B25A56AAD33}"/>
              </a:ext>
            </a:extLst>
          </p:cNvPr>
          <p:cNvSpPr>
            <a:spLocks noGrp="1"/>
          </p:cNvSpPr>
          <p:nvPr>
            <p:ph type="title"/>
          </p:nvPr>
        </p:nvSpPr>
        <p:spPr/>
        <p:txBody>
          <a:bodyPr/>
          <a:lstStyle/>
          <a:p>
            <a:r>
              <a:rPr lang="en-US" dirty="0"/>
              <a:t>Planning Tidy Data: Limiting Columns</a:t>
            </a:r>
          </a:p>
        </p:txBody>
      </p:sp>
      <p:sp>
        <p:nvSpPr>
          <p:cNvPr id="3" name="Content Placeholder 2">
            <a:extLst>
              <a:ext uri="{FF2B5EF4-FFF2-40B4-BE49-F238E27FC236}">
                <a16:creationId xmlns:a16="http://schemas.microsoft.com/office/drawing/2014/main" id="{D17284D8-C7DD-6C4B-88C6-A4C9784AA6FC}"/>
              </a:ext>
            </a:extLst>
          </p:cNvPr>
          <p:cNvSpPr>
            <a:spLocks noGrp="1"/>
          </p:cNvSpPr>
          <p:nvPr>
            <p:ph idx="1"/>
          </p:nvPr>
        </p:nvSpPr>
        <p:spPr>
          <a:xfrm>
            <a:off x="410441" y="2949864"/>
            <a:ext cx="11371117" cy="1734993"/>
          </a:xfrm>
        </p:spPr>
        <p:txBody>
          <a:bodyPr>
            <a:normAutofit fontScale="92500" lnSpcReduction="10000"/>
          </a:bodyPr>
          <a:lstStyle/>
          <a:p>
            <a:pPr marL="0" indent="0" algn="ctr">
              <a:buNone/>
            </a:pPr>
            <a:r>
              <a:rPr lang="en-US" sz="4000" dirty="0"/>
              <a:t>Cr_SampleID, Cr_Site, Pb_SampleID, Pb_Site</a:t>
            </a:r>
          </a:p>
          <a:p>
            <a:pPr marL="0" indent="0" algn="ctr">
              <a:buNone/>
            </a:pPr>
            <a:r>
              <a:rPr lang="en-US" sz="4000" dirty="0"/>
              <a:t>vs. </a:t>
            </a:r>
            <a:endParaRPr lang="en-US" sz="4000" b="0" dirty="0">
              <a:effectLst/>
            </a:endParaRPr>
          </a:p>
          <a:p>
            <a:pPr marL="0" indent="0" algn="ctr">
              <a:buNone/>
            </a:pPr>
            <a:r>
              <a:rPr lang="en-US" sz="4000" dirty="0"/>
              <a:t>Sample_ID, Site, Metal  </a:t>
            </a:r>
            <a:endParaRPr lang="en-US" sz="4000" b="0" dirty="0">
              <a:effectLst/>
            </a:endParaRPr>
          </a:p>
          <a:p>
            <a:endParaRPr lang="en-US" dirty="0"/>
          </a:p>
        </p:txBody>
      </p:sp>
    </p:spTree>
    <p:extLst>
      <p:ext uri="{BB962C8B-B14F-4D97-AF65-F5344CB8AC3E}">
        <p14:creationId xmlns:p14="http://schemas.microsoft.com/office/powerpoint/2010/main" val="4076775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3B78B-4866-0243-B5EB-EC56ADC8741F}"/>
              </a:ext>
            </a:extLst>
          </p:cNvPr>
          <p:cNvSpPr>
            <a:spLocks noGrp="1"/>
          </p:cNvSpPr>
          <p:nvPr>
            <p:ph type="title"/>
          </p:nvPr>
        </p:nvSpPr>
        <p:spPr>
          <a:xfrm>
            <a:off x="636722" y="372501"/>
            <a:ext cx="10515600" cy="1325563"/>
          </a:xfrm>
        </p:spPr>
        <p:txBody>
          <a:bodyPr/>
          <a:lstStyle/>
          <a:p>
            <a:r>
              <a:rPr lang="en-US" dirty="0"/>
              <a:t>Horizontal vs. Vertical Data</a:t>
            </a:r>
          </a:p>
        </p:txBody>
      </p:sp>
      <p:pic>
        <p:nvPicPr>
          <p:cNvPr id="5" name="Content Placeholder 4">
            <a:extLst>
              <a:ext uri="{FF2B5EF4-FFF2-40B4-BE49-F238E27FC236}">
                <a16:creationId xmlns:a16="http://schemas.microsoft.com/office/drawing/2014/main" id="{C095FADD-0FF3-A842-BCE6-0065D8736592}"/>
              </a:ext>
            </a:extLst>
          </p:cNvPr>
          <p:cNvPicPr>
            <a:picLocks noGrp="1" noChangeAspect="1"/>
          </p:cNvPicPr>
          <p:nvPr>
            <p:ph idx="1"/>
          </p:nvPr>
        </p:nvPicPr>
        <p:blipFill>
          <a:blip r:embed="rId2"/>
          <a:srcRect/>
          <a:stretch/>
        </p:blipFill>
        <p:spPr>
          <a:xfrm>
            <a:off x="636722" y="1698064"/>
            <a:ext cx="6612467" cy="1533057"/>
          </a:xfrm>
        </p:spPr>
      </p:pic>
      <p:pic>
        <p:nvPicPr>
          <p:cNvPr id="6" name="Content Placeholder 4" descr="A screenshot of a cell phone&#10;&#10;Description automatically generated">
            <a:extLst>
              <a:ext uri="{FF2B5EF4-FFF2-40B4-BE49-F238E27FC236}">
                <a16:creationId xmlns:a16="http://schemas.microsoft.com/office/drawing/2014/main" id="{8EF8B330-0D7D-9846-AFEC-45D797782871}"/>
              </a:ext>
            </a:extLst>
          </p:cNvPr>
          <p:cNvPicPr>
            <a:picLocks noChangeAspect="1"/>
          </p:cNvPicPr>
          <p:nvPr/>
        </p:nvPicPr>
        <p:blipFill rotWithShape="1">
          <a:blip r:embed="rId3"/>
          <a:srcRect l="2130" t="3538"/>
          <a:stretch/>
        </p:blipFill>
        <p:spPr>
          <a:xfrm>
            <a:off x="5190784" y="3429000"/>
            <a:ext cx="6612467" cy="3209661"/>
          </a:xfrm>
          <a:prstGeom prst="rect">
            <a:avLst/>
          </a:prstGeom>
        </p:spPr>
      </p:pic>
      <p:sp>
        <p:nvSpPr>
          <p:cNvPr id="15" name="TextBox 14">
            <a:extLst>
              <a:ext uri="{FF2B5EF4-FFF2-40B4-BE49-F238E27FC236}">
                <a16:creationId xmlns:a16="http://schemas.microsoft.com/office/drawing/2014/main" id="{CDD21C1B-0A16-2144-B366-5534187D1979}"/>
              </a:ext>
            </a:extLst>
          </p:cNvPr>
          <p:cNvSpPr txBox="1"/>
          <p:nvPr/>
        </p:nvSpPr>
        <p:spPr>
          <a:xfrm>
            <a:off x="8825345" y="1945793"/>
            <a:ext cx="2110642" cy="646331"/>
          </a:xfrm>
          <a:prstGeom prst="rect">
            <a:avLst/>
          </a:prstGeom>
          <a:noFill/>
        </p:spPr>
        <p:txBody>
          <a:bodyPr wrap="none" rtlCol="0">
            <a:spAutoFit/>
          </a:bodyPr>
          <a:lstStyle/>
          <a:p>
            <a:r>
              <a:rPr lang="en-US" sz="3600" dirty="0"/>
              <a:t>Horizontal</a:t>
            </a:r>
            <a:endParaRPr lang="en-US" dirty="0"/>
          </a:p>
        </p:txBody>
      </p:sp>
      <p:sp>
        <p:nvSpPr>
          <p:cNvPr id="16" name="TextBox 15">
            <a:extLst>
              <a:ext uri="{FF2B5EF4-FFF2-40B4-BE49-F238E27FC236}">
                <a16:creationId xmlns:a16="http://schemas.microsoft.com/office/drawing/2014/main" id="{3AE7C6DA-CDC6-2B4E-A446-171E6D9A388F}"/>
              </a:ext>
            </a:extLst>
          </p:cNvPr>
          <p:cNvSpPr txBox="1"/>
          <p:nvPr/>
        </p:nvSpPr>
        <p:spPr>
          <a:xfrm>
            <a:off x="2175163" y="4710664"/>
            <a:ext cx="1590885" cy="646331"/>
          </a:xfrm>
          <a:prstGeom prst="rect">
            <a:avLst/>
          </a:prstGeom>
          <a:noFill/>
        </p:spPr>
        <p:txBody>
          <a:bodyPr wrap="none" rtlCol="0">
            <a:spAutoFit/>
          </a:bodyPr>
          <a:lstStyle/>
          <a:p>
            <a:r>
              <a:rPr lang="en-US" sz="3600" dirty="0"/>
              <a:t>Vertical</a:t>
            </a:r>
          </a:p>
        </p:txBody>
      </p:sp>
      <p:sp>
        <p:nvSpPr>
          <p:cNvPr id="17" name="Right Arrow 16">
            <a:extLst>
              <a:ext uri="{FF2B5EF4-FFF2-40B4-BE49-F238E27FC236}">
                <a16:creationId xmlns:a16="http://schemas.microsoft.com/office/drawing/2014/main" id="{395D161F-2962-F34B-8D3B-8913B05549DB}"/>
              </a:ext>
            </a:extLst>
          </p:cNvPr>
          <p:cNvSpPr/>
          <p:nvPr/>
        </p:nvSpPr>
        <p:spPr>
          <a:xfrm rot="10800000">
            <a:off x="7548063" y="2026642"/>
            <a:ext cx="978408" cy="4846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69BFC670-6E0F-BC41-B28A-4784E50C326E}"/>
              </a:ext>
            </a:extLst>
          </p:cNvPr>
          <p:cNvSpPr/>
          <p:nvPr/>
        </p:nvSpPr>
        <p:spPr>
          <a:xfrm>
            <a:off x="3989212" y="4791513"/>
            <a:ext cx="978408" cy="4846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593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3B78B-4866-0243-B5EB-EC56ADC8741F}"/>
              </a:ext>
            </a:extLst>
          </p:cNvPr>
          <p:cNvSpPr>
            <a:spLocks noGrp="1"/>
          </p:cNvSpPr>
          <p:nvPr>
            <p:ph type="title"/>
          </p:nvPr>
        </p:nvSpPr>
        <p:spPr>
          <a:xfrm>
            <a:off x="636722" y="372501"/>
            <a:ext cx="10515600" cy="1325563"/>
          </a:xfrm>
        </p:spPr>
        <p:txBody>
          <a:bodyPr/>
          <a:lstStyle/>
          <a:p>
            <a:r>
              <a:rPr lang="en-US" dirty="0"/>
              <a:t>Horizontal vs. Vertical Data</a:t>
            </a:r>
          </a:p>
        </p:txBody>
      </p:sp>
      <p:pic>
        <p:nvPicPr>
          <p:cNvPr id="5" name="Content Placeholder 4">
            <a:extLst>
              <a:ext uri="{FF2B5EF4-FFF2-40B4-BE49-F238E27FC236}">
                <a16:creationId xmlns:a16="http://schemas.microsoft.com/office/drawing/2014/main" id="{C095FADD-0FF3-A842-BCE6-0065D8736592}"/>
              </a:ext>
            </a:extLst>
          </p:cNvPr>
          <p:cNvPicPr>
            <a:picLocks noGrp="1" noChangeAspect="1"/>
          </p:cNvPicPr>
          <p:nvPr>
            <p:ph idx="1"/>
          </p:nvPr>
        </p:nvPicPr>
        <p:blipFill>
          <a:blip r:embed="rId3"/>
          <a:srcRect/>
          <a:stretch/>
        </p:blipFill>
        <p:spPr>
          <a:xfrm>
            <a:off x="636722" y="1412154"/>
            <a:ext cx="6612467" cy="1533057"/>
          </a:xfrm>
        </p:spPr>
      </p:pic>
      <p:pic>
        <p:nvPicPr>
          <p:cNvPr id="6" name="Content Placeholder 4" descr="A screenshot of a cell phone&#10;&#10;Description automatically generated">
            <a:extLst>
              <a:ext uri="{FF2B5EF4-FFF2-40B4-BE49-F238E27FC236}">
                <a16:creationId xmlns:a16="http://schemas.microsoft.com/office/drawing/2014/main" id="{8EF8B330-0D7D-9846-AFEC-45D797782871}"/>
              </a:ext>
            </a:extLst>
          </p:cNvPr>
          <p:cNvPicPr>
            <a:picLocks noChangeAspect="1"/>
          </p:cNvPicPr>
          <p:nvPr/>
        </p:nvPicPr>
        <p:blipFill rotWithShape="1">
          <a:blip r:embed="rId4"/>
          <a:srcRect l="2130" t="3538"/>
          <a:stretch/>
        </p:blipFill>
        <p:spPr>
          <a:xfrm>
            <a:off x="5190784" y="3429000"/>
            <a:ext cx="6612467" cy="3209661"/>
          </a:xfrm>
          <a:prstGeom prst="rect">
            <a:avLst/>
          </a:prstGeom>
        </p:spPr>
      </p:pic>
      <p:sp>
        <p:nvSpPr>
          <p:cNvPr id="3" name="Multiply 2">
            <a:extLst>
              <a:ext uri="{FF2B5EF4-FFF2-40B4-BE49-F238E27FC236}">
                <a16:creationId xmlns:a16="http://schemas.microsoft.com/office/drawing/2014/main" id="{9C04DD14-A113-F241-BB6B-5C778F461A83}"/>
              </a:ext>
            </a:extLst>
          </p:cNvPr>
          <p:cNvSpPr/>
          <p:nvPr/>
        </p:nvSpPr>
        <p:spPr>
          <a:xfrm>
            <a:off x="-3263757" y="830714"/>
            <a:ext cx="14413424" cy="2695935"/>
          </a:xfrm>
          <a:prstGeom prst="mathMultiply">
            <a:avLst>
              <a:gd name="adj1" fmla="val 179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1814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A2EF8A2-D2FB-8B42-A63D-F95E37473CE6}"/>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endParaRPr lang="en-US" sz="5400" kern="1200" dirty="0">
              <a:solidFill>
                <a:srgbClr val="FFFFFF"/>
              </a:solidFill>
              <a:latin typeface="+mj-lt"/>
              <a:ea typeface="+mj-ea"/>
              <a:cs typeface="+mj-cs"/>
            </a:endParaRPr>
          </a:p>
        </p:txBody>
      </p:sp>
      <p:pic>
        <p:nvPicPr>
          <p:cNvPr id="11" name="Content Placeholder 10" descr="A close up of a window&#10;&#10;Description automatically generated">
            <a:extLst>
              <a:ext uri="{FF2B5EF4-FFF2-40B4-BE49-F238E27FC236}">
                <a16:creationId xmlns:a16="http://schemas.microsoft.com/office/drawing/2014/main" id="{2DD09E88-DCE1-604B-BBFC-F486D1ADBF51}"/>
              </a:ext>
            </a:extLst>
          </p:cNvPr>
          <p:cNvPicPr>
            <a:picLocks noGrp="1" noChangeAspect="1"/>
          </p:cNvPicPr>
          <p:nvPr>
            <p:ph idx="1"/>
          </p:nvPr>
        </p:nvPicPr>
        <p:blipFill rotWithShape="1">
          <a:blip r:embed="rId3"/>
          <a:srcRect r="29638"/>
          <a:stretch/>
        </p:blipFill>
        <p:spPr>
          <a:xfrm>
            <a:off x="0" y="0"/>
            <a:ext cx="12192000" cy="6858000"/>
          </a:xfrm>
        </p:spPr>
      </p:pic>
      <p:sp>
        <p:nvSpPr>
          <p:cNvPr id="13" name="Rectangle 12">
            <a:extLst>
              <a:ext uri="{FF2B5EF4-FFF2-40B4-BE49-F238E27FC236}">
                <a16:creationId xmlns:a16="http://schemas.microsoft.com/office/drawing/2014/main" id="{10808746-3921-E340-9A70-663B69095FEB}"/>
              </a:ext>
            </a:extLst>
          </p:cNvPr>
          <p:cNvSpPr/>
          <p:nvPr/>
        </p:nvSpPr>
        <p:spPr>
          <a:xfrm>
            <a:off x="2520043" y="2087863"/>
            <a:ext cx="7151914" cy="26822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rPr>
              <a:t>Open the ICPMS Data in Excel</a:t>
            </a:r>
          </a:p>
        </p:txBody>
      </p:sp>
    </p:spTree>
    <p:extLst>
      <p:ext uri="{BB962C8B-B14F-4D97-AF65-F5344CB8AC3E}">
        <p14:creationId xmlns:p14="http://schemas.microsoft.com/office/powerpoint/2010/main" val="1809257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449A3-7FF3-0542-881D-BE6FEDBEA686}"/>
              </a:ext>
            </a:extLst>
          </p:cNvPr>
          <p:cNvSpPr>
            <a:spLocks noGrp="1"/>
          </p:cNvSpPr>
          <p:nvPr>
            <p:ph type="title"/>
          </p:nvPr>
        </p:nvSpPr>
        <p:spPr>
          <a:xfrm>
            <a:off x="417286" y="381112"/>
            <a:ext cx="10515600" cy="1325563"/>
          </a:xfrm>
        </p:spPr>
        <p:txBody>
          <a:bodyPr>
            <a:normAutofit/>
          </a:bodyPr>
          <a:lstStyle/>
          <a:p>
            <a:r>
              <a:rPr lang="en-US" sz="4800">
                <a:latin typeface="Times New Roman" panose="02020603050405020304" pitchFamily="18" charset="0"/>
                <a:cs typeface="Times New Roman" panose="02020603050405020304" pitchFamily="18" charset="0"/>
              </a:rPr>
              <a:t>Prerequisites </a:t>
            </a:r>
            <a:endParaRPr lang="en-US" sz="4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7B7E139-8BB7-E04D-8FA5-CD35AED701CA}"/>
              </a:ext>
            </a:extLst>
          </p:cNvPr>
          <p:cNvSpPr>
            <a:spLocks noGrp="1"/>
          </p:cNvSpPr>
          <p:nvPr>
            <p:ph idx="1"/>
          </p:nvPr>
        </p:nvSpPr>
        <p:spPr>
          <a:xfrm>
            <a:off x="417287" y="1462768"/>
            <a:ext cx="4844238" cy="4351338"/>
          </a:xfrm>
        </p:spPr>
        <p:txBody>
          <a:bodyPr/>
          <a:lstStyle/>
          <a:p>
            <a:pPr marL="0" indent="0">
              <a:buNone/>
            </a:pPr>
            <a:r>
              <a:rPr lang="en-US" dirty="0">
                <a:solidFill>
                  <a:srgbClr val="C00000"/>
                </a:solidFill>
                <a:latin typeface="Times New Roman" panose="02020603050405020304" pitchFamily="18" charset="0"/>
                <a:cs typeface="Times New Roman" panose="02020603050405020304" pitchFamily="18" charset="0"/>
              </a:rPr>
              <a:t>1) Make a folder for this lab.</a:t>
            </a:r>
            <a:endParaRPr lang="en-US" b="0" dirty="0">
              <a:solidFill>
                <a:srgbClr val="C00000"/>
              </a:solidFill>
              <a:effectLst/>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2) Upload the raw data </a:t>
            </a:r>
          </a:p>
          <a:p>
            <a:pPr marL="0" indent="0">
              <a:buNone/>
            </a:pPr>
            <a:r>
              <a:rPr lang="en-US" dirty="0">
                <a:latin typeface="Times New Roman" panose="02020603050405020304" pitchFamily="18" charset="0"/>
                <a:cs typeface="Times New Roman" panose="02020603050405020304" pitchFamily="18" charset="0"/>
              </a:rPr>
              <a:t>to the folder as a zip file.</a:t>
            </a:r>
          </a:p>
          <a:p>
            <a:pPr marL="0" indent="0">
              <a:buNone/>
            </a:pPr>
            <a:r>
              <a:rPr lang="en-US" dirty="0">
                <a:latin typeface="Times New Roman" panose="02020603050405020304" pitchFamily="18" charset="0"/>
                <a:cs typeface="Times New Roman" panose="02020603050405020304" pitchFamily="18" charset="0"/>
              </a:rPr>
              <a:t>3) Create and save an RMD file.</a:t>
            </a:r>
            <a:endParaRPr lang="en-US" b="0" dirty="0">
              <a:effectLst/>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4) Load the following libraries:  </a:t>
            </a:r>
          </a:p>
          <a:p>
            <a:pPr marL="0" indent="0">
              <a:buNone/>
            </a:pPr>
            <a:r>
              <a:rPr lang="en-US" dirty="0" err="1">
                <a:latin typeface="Times New Roman" panose="02020603050405020304" pitchFamily="18" charset="0"/>
                <a:cs typeface="Times New Roman" panose="02020603050405020304" pitchFamily="18" charset="0"/>
              </a:rPr>
              <a:t>tidyverse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readr</a:t>
            </a:r>
            <a:r>
              <a:rPr lang="en-US" dirty="0">
                <a:latin typeface="Times New Roman" panose="02020603050405020304" pitchFamily="18" charset="0"/>
                <a:cs typeface="Times New Roman" panose="02020603050405020304" pitchFamily="18" charset="0"/>
              </a:rPr>
              <a:t>.</a:t>
            </a:r>
            <a:endParaRPr lang="en-US" b="0" dirty="0">
              <a:effectLst/>
              <a:latin typeface="Times New Roman" panose="02020603050405020304" pitchFamily="18" charset="0"/>
              <a:cs typeface="Times New Roman" panose="02020603050405020304" pitchFamily="18" charset="0"/>
            </a:endParaRPr>
          </a:p>
          <a:p>
            <a:pPr marL="0" indent="0">
              <a:buNone/>
            </a:pPr>
            <a:br>
              <a:rPr lang="en-US" dirty="0"/>
            </a:br>
            <a:endParaRPr lang="en-US" dirty="0"/>
          </a:p>
        </p:txBody>
      </p:sp>
      <p:pic>
        <p:nvPicPr>
          <p:cNvPr id="3074" name="Picture 2">
            <a:extLst>
              <a:ext uri="{FF2B5EF4-FFF2-40B4-BE49-F238E27FC236}">
                <a16:creationId xmlns:a16="http://schemas.microsoft.com/office/drawing/2014/main" id="{88AAC80D-7BA0-024E-BB5B-6E3996B8EB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82"/>
          <a:stretch/>
        </p:blipFill>
        <p:spPr bwMode="auto">
          <a:xfrm>
            <a:off x="5922579" y="831055"/>
            <a:ext cx="5590128" cy="3109574"/>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7F04001F-2219-0A44-B51D-E4AAC42D6357}"/>
              </a:ext>
            </a:extLst>
          </p:cNvPr>
          <p:cNvSpPr/>
          <p:nvPr/>
        </p:nvSpPr>
        <p:spPr>
          <a:xfrm>
            <a:off x="9293424" y="1043893"/>
            <a:ext cx="978408" cy="4846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2470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449A3-7FF3-0542-881D-BE6FEDBEA686}"/>
              </a:ext>
            </a:extLst>
          </p:cNvPr>
          <p:cNvSpPr>
            <a:spLocks noGrp="1"/>
          </p:cNvSpPr>
          <p:nvPr>
            <p:ph type="title"/>
          </p:nvPr>
        </p:nvSpPr>
        <p:spPr>
          <a:xfrm>
            <a:off x="417286" y="381112"/>
            <a:ext cx="10515600" cy="1325563"/>
          </a:xfrm>
        </p:spPr>
        <p:txBody>
          <a:bodyPr>
            <a:normAutofit/>
          </a:bodyPr>
          <a:lstStyle/>
          <a:p>
            <a:r>
              <a:rPr lang="en-US" sz="4800" dirty="0">
                <a:latin typeface="Times New Roman" panose="02020603050405020304" pitchFamily="18" charset="0"/>
                <a:cs typeface="Times New Roman" panose="02020603050405020304" pitchFamily="18" charset="0"/>
              </a:rPr>
              <a:t>Prerequisites </a:t>
            </a:r>
          </a:p>
        </p:txBody>
      </p:sp>
      <p:sp>
        <p:nvSpPr>
          <p:cNvPr id="3" name="Content Placeholder 2">
            <a:extLst>
              <a:ext uri="{FF2B5EF4-FFF2-40B4-BE49-F238E27FC236}">
                <a16:creationId xmlns:a16="http://schemas.microsoft.com/office/drawing/2014/main" id="{17B7E139-8BB7-E04D-8FA5-CD35AED701CA}"/>
              </a:ext>
            </a:extLst>
          </p:cNvPr>
          <p:cNvSpPr>
            <a:spLocks noGrp="1"/>
          </p:cNvSpPr>
          <p:nvPr>
            <p:ph idx="1"/>
          </p:nvPr>
        </p:nvSpPr>
        <p:spPr>
          <a:xfrm>
            <a:off x="417286" y="1462768"/>
            <a:ext cx="6085113" cy="4351338"/>
          </a:xfrm>
        </p:spPr>
        <p:txBody>
          <a:bodyPr/>
          <a:lstStyle/>
          <a:p>
            <a:pPr marL="0" indent="0">
              <a:buNone/>
            </a:pPr>
            <a:r>
              <a:rPr lang="en-US" dirty="0">
                <a:latin typeface="Times New Roman" panose="02020603050405020304" pitchFamily="18" charset="0"/>
                <a:cs typeface="Times New Roman" panose="02020603050405020304" pitchFamily="18" charset="0"/>
              </a:rPr>
              <a:t>1) Make a folder for this lab.</a:t>
            </a:r>
            <a:endParaRPr lang="en-US" b="0" dirty="0">
              <a:effectLst/>
              <a:latin typeface="Times New Roman" panose="02020603050405020304" pitchFamily="18" charset="0"/>
              <a:cs typeface="Times New Roman" panose="02020603050405020304" pitchFamily="18" charset="0"/>
            </a:endParaRPr>
          </a:p>
          <a:p>
            <a:pPr marL="0" indent="0">
              <a:buNone/>
            </a:pPr>
            <a:r>
              <a:rPr lang="en-US" dirty="0">
                <a:solidFill>
                  <a:srgbClr val="C00000"/>
                </a:solidFill>
                <a:latin typeface="Times New Roman" panose="02020603050405020304" pitchFamily="18" charset="0"/>
                <a:cs typeface="Times New Roman" panose="02020603050405020304" pitchFamily="18" charset="0"/>
              </a:rPr>
              <a:t>2) Upload the raw data </a:t>
            </a:r>
          </a:p>
          <a:p>
            <a:pPr marL="0" indent="0">
              <a:buNone/>
            </a:pPr>
            <a:r>
              <a:rPr lang="en-US" dirty="0">
                <a:solidFill>
                  <a:srgbClr val="C00000"/>
                </a:solidFill>
                <a:latin typeface="Times New Roman" panose="02020603050405020304" pitchFamily="18" charset="0"/>
                <a:cs typeface="Times New Roman" panose="02020603050405020304" pitchFamily="18" charset="0"/>
              </a:rPr>
              <a:t>to the folder as a zip file.</a:t>
            </a:r>
            <a:endParaRPr lang="en-US" b="0" dirty="0">
              <a:solidFill>
                <a:srgbClr val="C00000"/>
              </a:solidFill>
              <a:effectLst/>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3) Create and save an RMD file.</a:t>
            </a:r>
            <a:endParaRPr lang="en-US" b="0" dirty="0">
              <a:effectLst/>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4) Load the following libraries:  </a:t>
            </a:r>
          </a:p>
          <a:p>
            <a:pPr marL="0" indent="0">
              <a:buNone/>
            </a:pPr>
            <a:r>
              <a:rPr lang="en-US" dirty="0" err="1">
                <a:latin typeface="Times New Roman" panose="02020603050405020304" pitchFamily="18" charset="0"/>
                <a:cs typeface="Times New Roman" panose="02020603050405020304" pitchFamily="18" charset="0"/>
              </a:rPr>
              <a:t>tidyverse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readr</a:t>
            </a:r>
            <a:r>
              <a:rPr lang="en-US" dirty="0">
                <a:latin typeface="Times New Roman" panose="02020603050405020304" pitchFamily="18" charset="0"/>
                <a:cs typeface="Times New Roman" panose="02020603050405020304" pitchFamily="18" charset="0"/>
              </a:rPr>
              <a:t>.</a:t>
            </a:r>
            <a:endParaRPr lang="en-US" b="0" dirty="0">
              <a:effectLst/>
              <a:latin typeface="Times New Roman" panose="02020603050405020304" pitchFamily="18" charset="0"/>
              <a:cs typeface="Times New Roman" panose="02020603050405020304" pitchFamily="18" charset="0"/>
            </a:endParaRPr>
          </a:p>
          <a:p>
            <a:pPr marL="0" indent="0">
              <a:buNone/>
            </a:pPr>
            <a:br>
              <a:rPr lang="en-US" dirty="0"/>
            </a:br>
            <a:endParaRPr lang="en-US" dirty="0"/>
          </a:p>
        </p:txBody>
      </p:sp>
      <p:pic>
        <p:nvPicPr>
          <p:cNvPr id="4" name="Picture 3">
            <a:extLst>
              <a:ext uri="{FF2B5EF4-FFF2-40B4-BE49-F238E27FC236}">
                <a16:creationId xmlns:a16="http://schemas.microsoft.com/office/drawing/2014/main" id="{B680289C-4133-D444-85A9-5F8A8D977930}"/>
              </a:ext>
            </a:extLst>
          </p:cNvPr>
          <p:cNvPicPr>
            <a:picLocks noChangeAspect="1"/>
          </p:cNvPicPr>
          <p:nvPr/>
        </p:nvPicPr>
        <p:blipFill rotWithShape="1">
          <a:blip r:embed="rId2"/>
          <a:srcRect l="72441" t="3716" b="71815"/>
          <a:stretch/>
        </p:blipFill>
        <p:spPr>
          <a:xfrm>
            <a:off x="6910179" y="1253598"/>
            <a:ext cx="2918894" cy="1671195"/>
          </a:xfrm>
          <a:prstGeom prst="rect">
            <a:avLst/>
          </a:prstGeom>
          <a:ln>
            <a:solidFill>
              <a:schemeClr val="tx1"/>
            </a:solidFill>
          </a:ln>
        </p:spPr>
      </p:pic>
      <p:sp>
        <p:nvSpPr>
          <p:cNvPr id="9" name="Right Arrow 8">
            <a:extLst>
              <a:ext uri="{FF2B5EF4-FFF2-40B4-BE49-F238E27FC236}">
                <a16:creationId xmlns:a16="http://schemas.microsoft.com/office/drawing/2014/main" id="{D5011A03-80FA-2B49-A6B4-EE97BEBA5234}"/>
              </a:ext>
            </a:extLst>
          </p:cNvPr>
          <p:cNvSpPr/>
          <p:nvPr/>
        </p:nvSpPr>
        <p:spPr>
          <a:xfrm rot="10800000">
            <a:off x="9829073" y="1846879"/>
            <a:ext cx="978408" cy="4846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F2933C3-052B-454A-B036-F26A70C3E5DE}"/>
              </a:ext>
            </a:extLst>
          </p:cNvPr>
          <p:cNvSpPr txBox="1"/>
          <p:nvPr/>
        </p:nvSpPr>
        <p:spPr>
          <a:xfrm>
            <a:off x="2318657" y="5502729"/>
            <a:ext cx="184731" cy="369332"/>
          </a:xfrm>
          <a:prstGeom prst="rect">
            <a:avLst/>
          </a:prstGeom>
          <a:noFill/>
        </p:spPr>
        <p:txBody>
          <a:bodyPr wrap="none" rtlCol="0">
            <a:spAutoFit/>
          </a:bodyPr>
          <a:lstStyle/>
          <a:p>
            <a:endParaRPr lang="en-US" dirty="0"/>
          </a:p>
        </p:txBody>
      </p:sp>
      <p:pic>
        <p:nvPicPr>
          <p:cNvPr id="15" name="Picture 14">
            <a:extLst>
              <a:ext uri="{FF2B5EF4-FFF2-40B4-BE49-F238E27FC236}">
                <a16:creationId xmlns:a16="http://schemas.microsoft.com/office/drawing/2014/main" id="{C1CD51A7-5116-1B46-93D4-36357622E1F3}"/>
              </a:ext>
            </a:extLst>
          </p:cNvPr>
          <p:cNvPicPr>
            <a:picLocks noChangeAspect="1"/>
          </p:cNvPicPr>
          <p:nvPr/>
        </p:nvPicPr>
        <p:blipFill>
          <a:blip r:embed="rId3"/>
          <a:stretch>
            <a:fillRect/>
          </a:stretch>
        </p:blipFill>
        <p:spPr>
          <a:xfrm>
            <a:off x="6186549" y="3251088"/>
            <a:ext cx="4737100" cy="3225800"/>
          </a:xfrm>
          <a:prstGeom prst="rect">
            <a:avLst/>
          </a:prstGeom>
        </p:spPr>
      </p:pic>
    </p:spTree>
    <p:extLst>
      <p:ext uri="{BB962C8B-B14F-4D97-AF65-F5344CB8AC3E}">
        <p14:creationId xmlns:p14="http://schemas.microsoft.com/office/powerpoint/2010/main" val="1224436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449A3-7FF3-0542-881D-BE6FEDBEA686}"/>
              </a:ext>
            </a:extLst>
          </p:cNvPr>
          <p:cNvSpPr>
            <a:spLocks noGrp="1"/>
          </p:cNvSpPr>
          <p:nvPr>
            <p:ph type="title"/>
          </p:nvPr>
        </p:nvSpPr>
        <p:spPr>
          <a:xfrm>
            <a:off x="417286" y="381112"/>
            <a:ext cx="10515600" cy="1325563"/>
          </a:xfrm>
        </p:spPr>
        <p:txBody>
          <a:bodyPr>
            <a:normAutofit/>
          </a:bodyPr>
          <a:lstStyle/>
          <a:p>
            <a:r>
              <a:rPr lang="en-US" sz="4800">
                <a:latin typeface="Times New Roman" panose="02020603050405020304" pitchFamily="18" charset="0"/>
                <a:cs typeface="Times New Roman" panose="02020603050405020304" pitchFamily="18" charset="0"/>
              </a:rPr>
              <a:t>Prerequisites </a:t>
            </a:r>
            <a:endParaRPr lang="en-US" sz="4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7B7E139-8BB7-E04D-8FA5-CD35AED701CA}"/>
              </a:ext>
            </a:extLst>
          </p:cNvPr>
          <p:cNvSpPr>
            <a:spLocks noGrp="1"/>
          </p:cNvSpPr>
          <p:nvPr>
            <p:ph idx="1"/>
          </p:nvPr>
        </p:nvSpPr>
        <p:spPr>
          <a:xfrm>
            <a:off x="417286" y="1462768"/>
            <a:ext cx="6085113" cy="4351338"/>
          </a:xfrm>
        </p:spPr>
        <p:txBody>
          <a:bodyPr/>
          <a:lstStyle/>
          <a:p>
            <a:pPr marL="0" indent="0">
              <a:buNone/>
            </a:pPr>
            <a:r>
              <a:rPr lang="en-US" dirty="0">
                <a:latin typeface="Times New Roman" panose="02020603050405020304" pitchFamily="18" charset="0"/>
                <a:cs typeface="Times New Roman" panose="02020603050405020304" pitchFamily="18" charset="0"/>
              </a:rPr>
              <a:t>1) Make a folder for this lab.</a:t>
            </a:r>
            <a:endParaRPr lang="en-US" b="0" dirty="0">
              <a:effectLst/>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2) Upload the raw data </a:t>
            </a:r>
          </a:p>
          <a:p>
            <a:pPr marL="0" indent="0">
              <a:buNone/>
            </a:pPr>
            <a:r>
              <a:rPr lang="en-US" dirty="0">
                <a:latin typeface="Times New Roman" panose="02020603050405020304" pitchFamily="18" charset="0"/>
                <a:cs typeface="Times New Roman" panose="02020603050405020304" pitchFamily="18" charset="0"/>
              </a:rPr>
              <a:t>to the folder as a zip file.</a:t>
            </a:r>
          </a:p>
          <a:p>
            <a:pPr marL="0" indent="0">
              <a:buNone/>
            </a:pPr>
            <a:r>
              <a:rPr lang="en-US" dirty="0">
                <a:solidFill>
                  <a:srgbClr val="C00000"/>
                </a:solidFill>
                <a:latin typeface="Times New Roman" panose="02020603050405020304" pitchFamily="18" charset="0"/>
                <a:cs typeface="Times New Roman" panose="02020603050405020304" pitchFamily="18" charset="0"/>
              </a:rPr>
              <a:t>3) Create and save an RMD file.</a:t>
            </a:r>
            <a:endParaRPr lang="en-US" b="0" dirty="0">
              <a:solidFill>
                <a:srgbClr val="C00000"/>
              </a:solidFill>
              <a:effectLst/>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4) Load the following libraries:  </a:t>
            </a:r>
          </a:p>
          <a:p>
            <a:pPr marL="0" indent="0">
              <a:buNone/>
            </a:pPr>
            <a:r>
              <a:rPr lang="en-US" dirty="0" err="1">
                <a:latin typeface="Times New Roman" panose="02020603050405020304" pitchFamily="18" charset="0"/>
                <a:cs typeface="Times New Roman" panose="02020603050405020304" pitchFamily="18" charset="0"/>
              </a:rPr>
              <a:t>tidyverse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readr</a:t>
            </a:r>
            <a:r>
              <a:rPr lang="en-US" dirty="0">
                <a:latin typeface="Times New Roman" panose="02020603050405020304" pitchFamily="18" charset="0"/>
                <a:cs typeface="Times New Roman" panose="02020603050405020304" pitchFamily="18" charset="0"/>
              </a:rPr>
              <a:t>.</a:t>
            </a:r>
            <a:endParaRPr lang="en-US" b="0" dirty="0">
              <a:effectLst/>
              <a:latin typeface="Times New Roman" panose="02020603050405020304" pitchFamily="18" charset="0"/>
              <a:cs typeface="Times New Roman" panose="02020603050405020304" pitchFamily="18" charset="0"/>
            </a:endParaRPr>
          </a:p>
          <a:p>
            <a:pPr marL="0" indent="0">
              <a:buNone/>
            </a:pPr>
            <a:br>
              <a:rPr lang="en-US" dirty="0"/>
            </a:br>
            <a:endParaRPr lang="en-US" dirty="0"/>
          </a:p>
        </p:txBody>
      </p:sp>
      <p:pic>
        <p:nvPicPr>
          <p:cNvPr id="8" name="Picture 7" descr="A screenshot of a cell phone&#10;&#10;Description automatically generated">
            <a:extLst>
              <a:ext uri="{FF2B5EF4-FFF2-40B4-BE49-F238E27FC236}">
                <a16:creationId xmlns:a16="http://schemas.microsoft.com/office/drawing/2014/main" id="{3220FCE2-8638-DE41-840D-0FE5A9B6C74C}"/>
              </a:ext>
            </a:extLst>
          </p:cNvPr>
          <p:cNvPicPr>
            <a:picLocks noChangeAspect="1"/>
          </p:cNvPicPr>
          <p:nvPr/>
        </p:nvPicPr>
        <p:blipFill>
          <a:blip r:embed="rId2"/>
          <a:stretch>
            <a:fillRect/>
          </a:stretch>
        </p:blipFill>
        <p:spPr>
          <a:xfrm>
            <a:off x="5257800" y="553131"/>
            <a:ext cx="6350000" cy="2235200"/>
          </a:xfrm>
          <a:prstGeom prst="rect">
            <a:avLst/>
          </a:prstGeom>
          <a:ln>
            <a:solidFill>
              <a:schemeClr val="tx1"/>
            </a:solidFill>
          </a:ln>
        </p:spPr>
      </p:pic>
    </p:spTree>
    <p:extLst>
      <p:ext uri="{BB962C8B-B14F-4D97-AF65-F5344CB8AC3E}">
        <p14:creationId xmlns:p14="http://schemas.microsoft.com/office/powerpoint/2010/main" val="2697853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449A3-7FF3-0542-881D-BE6FEDBEA686}"/>
              </a:ext>
            </a:extLst>
          </p:cNvPr>
          <p:cNvSpPr>
            <a:spLocks noGrp="1"/>
          </p:cNvSpPr>
          <p:nvPr>
            <p:ph type="title"/>
          </p:nvPr>
        </p:nvSpPr>
        <p:spPr>
          <a:xfrm>
            <a:off x="417286" y="381112"/>
            <a:ext cx="10515600" cy="1325563"/>
          </a:xfrm>
        </p:spPr>
        <p:txBody>
          <a:bodyPr>
            <a:normAutofit/>
          </a:bodyPr>
          <a:lstStyle/>
          <a:p>
            <a:r>
              <a:rPr lang="en-US" sz="4800">
                <a:latin typeface="Times New Roman" panose="02020603050405020304" pitchFamily="18" charset="0"/>
                <a:cs typeface="Times New Roman" panose="02020603050405020304" pitchFamily="18" charset="0"/>
              </a:rPr>
              <a:t>Prerequisites </a:t>
            </a:r>
            <a:endParaRPr lang="en-US" sz="4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7B7E139-8BB7-E04D-8FA5-CD35AED701CA}"/>
              </a:ext>
            </a:extLst>
          </p:cNvPr>
          <p:cNvSpPr>
            <a:spLocks noGrp="1"/>
          </p:cNvSpPr>
          <p:nvPr>
            <p:ph idx="1"/>
          </p:nvPr>
        </p:nvSpPr>
        <p:spPr>
          <a:xfrm>
            <a:off x="417286" y="1462768"/>
            <a:ext cx="6085113" cy="4351338"/>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1) Make a folder for this lab.</a:t>
            </a:r>
            <a:endParaRPr lang="en-US" b="0" dirty="0">
              <a:effectLst/>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2) Upload the raw data </a:t>
            </a:r>
          </a:p>
          <a:p>
            <a:pPr marL="0" indent="0">
              <a:buNone/>
            </a:pPr>
            <a:r>
              <a:rPr lang="en-US" dirty="0">
                <a:latin typeface="Times New Roman" panose="02020603050405020304" pitchFamily="18" charset="0"/>
                <a:cs typeface="Times New Roman" panose="02020603050405020304" pitchFamily="18" charset="0"/>
              </a:rPr>
              <a:t>to the folder as a zip file.</a:t>
            </a:r>
          </a:p>
          <a:p>
            <a:pPr marL="0" indent="0">
              <a:buNone/>
            </a:pPr>
            <a:r>
              <a:rPr lang="en-US" dirty="0">
                <a:latin typeface="Times New Roman" panose="02020603050405020304" pitchFamily="18" charset="0"/>
                <a:cs typeface="Times New Roman" panose="02020603050405020304" pitchFamily="18" charset="0"/>
              </a:rPr>
              <a:t>3) Create and save an RMD file.</a:t>
            </a:r>
            <a:endParaRPr lang="en-US" b="0" dirty="0">
              <a:effectLst/>
              <a:latin typeface="Times New Roman" panose="02020603050405020304" pitchFamily="18" charset="0"/>
              <a:cs typeface="Times New Roman" panose="02020603050405020304" pitchFamily="18" charset="0"/>
            </a:endParaRPr>
          </a:p>
          <a:p>
            <a:pPr marL="0" indent="0">
              <a:buNone/>
            </a:pPr>
            <a:r>
              <a:rPr lang="en-US" dirty="0">
                <a:solidFill>
                  <a:srgbClr val="C00000"/>
                </a:solidFill>
                <a:latin typeface="Times New Roman" panose="02020603050405020304" pitchFamily="18" charset="0"/>
                <a:cs typeface="Times New Roman" panose="02020603050405020304" pitchFamily="18" charset="0"/>
              </a:rPr>
              <a:t>4) Load the following libraries:  </a:t>
            </a:r>
          </a:p>
          <a:p>
            <a:pPr marL="0" indent="0">
              <a:buNone/>
            </a:pPr>
            <a:r>
              <a:rPr lang="en-US" dirty="0" err="1">
                <a:solidFill>
                  <a:srgbClr val="C00000"/>
                </a:solidFill>
                <a:latin typeface="Times New Roman" panose="02020603050405020304" pitchFamily="18" charset="0"/>
                <a:cs typeface="Times New Roman" panose="02020603050405020304" pitchFamily="18" charset="0"/>
              </a:rPr>
              <a:t>tidyverse</a:t>
            </a:r>
            <a:r>
              <a:rPr lang="en-US" dirty="0">
                <a:solidFill>
                  <a:srgbClr val="C00000"/>
                </a:solidFill>
                <a:latin typeface="Times New Roman" panose="02020603050405020304" pitchFamily="18" charset="0"/>
                <a:cs typeface="Times New Roman" panose="02020603050405020304" pitchFamily="18" charset="0"/>
              </a:rPr>
              <a:t>, </a:t>
            </a:r>
            <a:r>
              <a:rPr lang="en-US" dirty="0" err="1">
                <a:solidFill>
                  <a:srgbClr val="C00000"/>
                </a:solidFill>
                <a:latin typeface="Times New Roman" panose="02020603050405020304" pitchFamily="18" charset="0"/>
                <a:cs typeface="Times New Roman" panose="02020603050405020304" pitchFamily="18" charset="0"/>
              </a:rPr>
              <a:t>readr</a:t>
            </a:r>
            <a:r>
              <a:rPr lang="en-US" dirty="0">
                <a:solidFill>
                  <a:srgbClr val="C00000"/>
                </a:solidFill>
                <a:latin typeface="Times New Roman" panose="02020603050405020304" pitchFamily="18" charset="0"/>
                <a:cs typeface="Times New Roman" panose="02020603050405020304" pitchFamily="18" charset="0"/>
              </a:rPr>
              <a:t>.</a:t>
            </a:r>
            <a:br>
              <a:rPr lang="en-US" dirty="0"/>
            </a:br>
            <a:endParaRPr lang="en-US" dirty="0"/>
          </a:p>
        </p:txBody>
      </p:sp>
      <p:pic>
        <p:nvPicPr>
          <p:cNvPr id="6" name="Picture 5">
            <a:extLst>
              <a:ext uri="{FF2B5EF4-FFF2-40B4-BE49-F238E27FC236}">
                <a16:creationId xmlns:a16="http://schemas.microsoft.com/office/drawing/2014/main" id="{C511E209-2866-E141-92C8-394220E34895}"/>
              </a:ext>
            </a:extLst>
          </p:cNvPr>
          <p:cNvPicPr>
            <a:picLocks noChangeAspect="1"/>
          </p:cNvPicPr>
          <p:nvPr/>
        </p:nvPicPr>
        <p:blipFill rotWithShape="1">
          <a:blip r:embed="rId2"/>
          <a:srcRect l="481" r="-1"/>
          <a:stretch/>
        </p:blipFill>
        <p:spPr>
          <a:xfrm>
            <a:off x="5675086" y="1043893"/>
            <a:ext cx="6192850" cy="2320361"/>
          </a:xfrm>
          <a:prstGeom prst="rect">
            <a:avLst/>
          </a:prstGeom>
        </p:spPr>
      </p:pic>
    </p:spTree>
    <p:extLst>
      <p:ext uri="{BB962C8B-B14F-4D97-AF65-F5344CB8AC3E}">
        <p14:creationId xmlns:p14="http://schemas.microsoft.com/office/powerpoint/2010/main" val="945809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BD62F-A668-BB44-A9C1-F0475BB86F11}"/>
              </a:ext>
            </a:extLst>
          </p:cNvPr>
          <p:cNvSpPr>
            <a:spLocks noGrp="1"/>
          </p:cNvSpPr>
          <p:nvPr>
            <p:ph type="title"/>
          </p:nvPr>
        </p:nvSpPr>
        <p:spPr>
          <a:xfrm>
            <a:off x="301498" y="386114"/>
            <a:ext cx="10515600" cy="1325563"/>
          </a:xfrm>
        </p:spPr>
        <p:txBody>
          <a:bodyPr/>
          <a:lstStyle/>
          <a:p>
            <a:r>
              <a:rPr lang="en-US" dirty="0">
                <a:latin typeface="Times New Roman" panose="02020603050405020304" pitchFamily="18" charset="0"/>
                <a:cs typeface="Times New Roman" panose="02020603050405020304" pitchFamily="18" charset="0"/>
              </a:rPr>
              <a:t>Importing the data </a:t>
            </a:r>
          </a:p>
        </p:txBody>
      </p:sp>
      <p:sp>
        <p:nvSpPr>
          <p:cNvPr id="3" name="Content Placeholder 2">
            <a:extLst>
              <a:ext uri="{FF2B5EF4-FFF2-40B4-BE49-F238E27FC236}">
                <a16:creationId xmlns:a16="http://schemas.microsoft.com/office/drawing/2014/main" id="{0E34C074-3AB1-2641-A967-FB0AA957DE94}"/>
              </a:ext>
            </a:extLst>
          </p:cNvPr>
          <p:cNvSpPr>
            <a:spLocks noGrp="1"/>
          </p:cNvSpPr>
          <p:nvPr>
            <p:ph idx="1"/>
          </p:nvPr>
        </p:nvSpPr>
        <p:spPr>
          <a:xfrm>
            <a:off x="301498" y="1646488"/>
            <a:ext cx="10515600" cy="2490334"/>
          </a:xfrm>
        </p:spPr>
        <p:txBody>
          <a:bodyPr>
            <a:normAutofit/>
          </a:bodyPr>
          <a:lstStyle/>
          <a:p>
            <a:pPr marL="0" indent="0" algn="ctr">
              <a:buNone/>
            </a:pPr>
            <a:r>
              <a:rPr lang="en-US" sz="4400" dirty="0"/>
              <a:t>Data &lt;- </a:t>
            </a:r>
            <a:r>
              <a:rPr lang="en-US" sz="4400" dirty="0" err="1"/>
              <a:t>readr</a:t>
            </a:r>
            <a:r>
              <a:rPr lang="en-US" sz="4400" dirty="0"/>
              <a:t>(“</a:t>
            </a:r>
            <a:r>
              <a:rPr lang="en-US" sz="4400" dirty="0" err="1"/>
              <a:t>data.csv</a:t>
            </a:r>
            <a:r>
              <a:rPr lang="en-US" sz="4400" dirty="0"/>
              <a:t>”, </a:t>
            </a:r>
            <a:r>
              <a:rPr lang="en-US" sz="4400" dirty="0">
                <a:solidFill>
                  <a:srgbClr val="C00000"/>
                </a:solidFill>
              </a:rPr>
              <a:t>skip= 1</a:t>
            </a:r>
            <a:r>
              <a:rPr lang="en-US" sz="4400" dirty="0"/>
              <a:t>)</a:t>
            </a:r>
          </a:p>
        </p:txBody>
      </p:sp>
      <p:sp>
        <p:nvSpPr>
          <p:cNvPr id="8" name="Content Placeholder 2">
            <a:extLst>
              <a:ext uri="{FF2B5EF4-FFF2-40B4-BE49-F238E27FC236}">
                <a16:creationId xmlns:a16="http://schemas.microsoft.com/office/drawing/2014/main" id="{4777B709-27AF-6B4B-9ED2-03B279425B4D}"/>
              </a:ext>
            </a:extLst>
          </p:cNvPr>
          <p:cNvSpPr txBox="1">
            <a:spLocks/>
          </p:cNvSpPr>
          <p:nvPr/>
        </p:nvSpPr>
        <p:spPr>
          <a:xfrm>
            <a:off x="838200" y="1711677"/>
            <a:ext cx="10515600" cy="24903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11" name="Picture 10">
            <a:extLst>
              <a:ext uri="{FF2B5EF4-FFF2-40B4-BE49-F238E27FC236}">
                <a16:creationId xmlns:a16="http://schemas.microsoft.com/office/drawing/2014/main" id="{F0698898-3146-924A-A405-B12DA58E1A1B}"/>
              </a:ext>
            </a:extLst>
          </p:cNvPr>
          <p:cNvPicPr>
            <a:picLocks noChangeAspect="1"/>
          </p:cNvPicPr>
          <p:nvPr/>
        </p:nvPicPr>
        <p:blipFill>
          <a:blip r:embed="rId3"/>
          <a:stretch>
            <a:fillRect/>
          </a:stretch>
        </p:blipFill>
        <p:spPr>
          <a:xfrm>
            <a:off x="4334327" y="2700459"/>
            <a:ext cx="3523343" cy="2416839"/>
          </a:xfrm>
          <a:prstGeom prst="rect">
            <a:avLst/>
          </a:prstGeom>
        </p:spPr>
      </p:pic>
    </p:spTree>
    <p:extLst>
      <p:ext uri="{BB962C8B-B14F-4D97-AF65-F5344CB8AC3E}">
        <p14:creationId xmlns:p14="http://schemas.microsoft.com/office/powerpoint/2010/main" val="531425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D0FCD10-E017-FC42-92E4-F6D7416149F8}"/>
              </a:ext>
            </a:extLst>
          </p:cNvPr>
          <p:cNvSpPr/>
          <p:nvPr/>
        </p:nvSpPr>
        <p:spPr>
          <a:xfrm>
            <a:off x="0" y="312218"/>
            <a:ext cx="12192000" cy="914400"/>
          </a:xfrm>
          <a:prstGeom prst="rect">
            <a:avLst/>
          </a:prstGeom>
          <a:solidFill>
            <a:srgbClr val="C00000"/>
          </a:solidFill>
          <a:ln w="88900">
            <a:solidFill>
              <a:srgbClr val="C00000"/>
            </a:solidFill>
            <a:extLst>
              <a:ext uri="{C807C97D-BFC1-408E-A445-0C87EB9F89A2}">
                <ask:lineSketchStyleProps xmlns:ask="http://schemas.microsoft.com/office/drawing/2018/sketchyshapes" sd="1219033472">
                  <a:custGeom>
                    <a:avLst/>
                    <a:gdLst>
                      <a:gd name="connsiteX0" fmla="*/ 0 w 12192000"/>
                      <a:gd name="connsiteY0" fmla="*/ 0 h 914400"/>
                      <a:gd name="connsiteX1" fmla="*/ 677333 w 12192000"/>
                      <a:gd name="connsiteY1" fmla="*/ 0 h 914400"/>
                      <a:gd name="connsiteX2" fmla="*/ 1354667 w 12192000"/>
                      <a:gd name="connsiteY2" fmla="*/ 0 h 914400"/>
                      <a:gd name="connsiteX3" fmla="*/ 2275840 w 12192000"/>
                      <a:gd name="connsiteY3" fmla="*/ 0 h 914400"/>
                      <a:gd name="connsiteX4" fmla="*/ 2831253 w 12192000"/>
                      <a:gd name="connsiteY4" fmla="*/ 0 h 914400"/>
                      <a:gd name="connsiteX5" fmla="*/ 3386667 w 12192000"/>
                      <a:gd name="connsiteY5" fmla="*/ 0 h 914400"/>
                      <a:gd name="connsiteX6" fmla="*/ 4064000 w 12192000"/>
                      <a:gd name="connsiteY6" fmla="*/ 0 h 914400"/>
                      <a:gd name="connsiteX7" fmla="*/ 4863253 w 12192000"/>
                      <a:gd name="connsiteY7" fmla="*/ 0 h 914400"/>
                      <a:gd name="connsiteX8" fmla="*/ 5662507 w 12192000"/>
                      <a:gd name="connsiteY8" fmla="*/ 0 h 914400"/>
                      <a:gd name="connsiteX9" fmla="*/ 6461760 w 12192000"/>
                      <a:gd name="connsiteY9" fmla="*/ 0 h 914400"/>
                      <a:gd name="connsiteX10" fmla="*/ 7382933 w 12192000"/>
                      <a:gd name="connsiteY10" fmla="*/ 0 h 914400"/>
                      <a:gd name="connsiteX11" fmla="*/ 8060267 w 12192000"/>
                      <a:gd name="connsiteY11" fmla="*/ 0 h 914400"/>
                      <a:gd name="connsiteX12" fmla="*/ 8859520 w 12192000"/>
                      <a:gd name="connsiteY12" fmla="*/ 0 h 914400"/>
                      <a:gd name="connsiteX13" fmla="*/ 9536853 w 12192000"/>
                      <a:gd name="connsiteY13" fmla="*/ 0 h 914400"/>
                      <a:gd name="connsiteX14" fmla="*/ 10214187 w 12192000"/>
                      <a:gd name="connsiteY14" fmla="*/ 0 h 914400"/>
                      <a:gd name="connsiteX15" fmla="*/ 10891520 w 12192000"/>
                      <a:gd name="connsiteY15" fmla="*/ 0 h 914400"/>
                      <a:gd name="connsiteX16" fmla="*/ 11203093 w 12192000"/>
                      <a:gd name="connsiteY16" fmla="*/ 0 h 914400"/>
                      <a:gd name="connsiteX17" fmla="*/ 12192000 w 12192000"/>
                      <a:gd name="connsiteY17" fmla="*/ 0 h 914400"/>
                      <a:gd name="connsiteX18" fmla="*/ 12192000 w 12192000"/>
                      <a:gd name="connsiteY18" fmla="*/ 429768 h 914400"/>
                      <a:gd name="connsiteX19" fmla="*/ 12192000 w 12192000"/>
                      <a:gd name="connsiteY19" fmla="*/ 914400 h 914400"/>
                      <a:gd name="connsiteX20" fmla="*/ 11636587 w 12192000"/>
                      <a:gd name="connsiteY20" fmla="*/ 914400 h 914400"/>
                      <a:gd name="connsiteX21" fmla="*/ 10959253 w 12192000"/>
                      <a:gd name="connsiteY21" fmla="*/ 914400 h 914400"/>
                      <a:gd name="connsiteX22" fmla="*/ 10647680 w 12192000"/>
                      <a:gd name="connsiteY22" fmla="*/ 914400 h 914400"/>
                      <a:gd name="connsiteX23" fmla="*/ 10092267 w 12192000"/>
                      <a:gd name="connsiteY23" fmla="*/ 914400 h 914400"/>
                      <a:gd name="connsiteX24" fmla="*/ 9293013 w 12192000"/>
                      <a:gd name="connsiteY24" fmla="*/ 914400 h 914400"/>
                      <a:gd name="connsiteX25" fmla="*/ 8859520 w 12192000"/>
                      <a:gd name="connsiteY25" fmla="*/ 914400 h 914400"/>
                      <a:gd name="connsiteX26" fmla="*/ 7938347 w 12192000"/>
                      <a:gd name="connsiteY26" fmla="*/ 914400 h 914400"/>
                      <a:gd name="connsiteX27" fmla="*/ 7017173 w 12192000"/>
                      <a:gd name="connsiteY27" fmla="*/ 914400 h 914400"/>
                      <a:gd name="connsiteX28" fmla="*/ 6339840 w 12192000"/>
                      <a:gd name="connsiteY28" fmla="*/ 914400 h 914400"/>
                      <a:gd name="connsiteX29" fmla="*/ 5418667 w 12192000"/>
                      <a:gd name="connsiteY29" fmla="*/ 914400 h 914400"/>
                      <a:gd name="connsiteX30" fmla="*/ 4741333 w 12192000"/>
                      <a:gd name="connsiteY30" fmla="*/ 914400 h 914400"/>
                      <a:gd name="connsiteX31" fmla="*/ 3942080 w 12192000"/>
                      <a:gd name="connsiteY31" fmla="*/ 914400 h 914400"/>
                      <a:gd name="connsiteX32" fmla="*/ 3630507 w 12192000"/>
                      <a:gd name="connsiteY32" fmla="*/ 914400 h 914400"/>
                      <a:gd name="connsiteX33" fmla="*/ 2709333 w 12192000"/>
                      <a:gd name="connsiteY33" fmla="*/ 914400 h 914400"/>
                      <a:gd name="connsiteX34" fmla="*/ 2153920 w 12192000"/>
                      <a:gd name="connsiteY34" fmla="*/ 914400 h 914400"/>
                      <a:gd name="connsiteX35" fmla="*/ 1354667 w 12192000"/>
                      <a:gd name="connsiteY35" fmla="*/ 914400 h 914400"/>
                      <a:gd name="connsiteX36" fmla="*/ 1043093 w 12192000"/>
                      <a:gd name="connsiteY36" fmla="*/ 914400 h 914400"/>
                      <a:gd name="connsiteX37" fmla="*/ 0 w 12192000"/>
                      <a:gd name="connsiteY37" fmla="*/ 914400 h 914400"/>
                      <a:gd name="connsiteX38" fmla="*/ 0 w 12192000"/>
                      <a:gd name="connsiteY38" fmla="*/ 466344 h 914400"/>
                      <a:gd name="connsiteX39" fmla="*/ 0 w 12192000"/>
                      <a:gd name="connsiteY3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914400" fill="none" extrusionOk="0">
                        <a:moveTo>
                          <a:pt x="0" y="0"/>
                        </a:moveTo>
                        <a:cubicBezTo>
                          <a:pt x="315639" y="26425"/>
                          <a:pt x="373807" y="13192"/>
                          <a:pt x="677333" y="0"/>
                        </a:cubicBezTo>
                        <a:cubicBezTo>
                          <a:pt x="980859" y="-13192"/>
                          <a:pt x="1115707" y="-29429"/>
                          <a:pt x="1354667" y="0"/>
                        </a:cubicBezTo>
                        <a:cubicBezTo>
                          <a:pt x="1593627" y="29429"/>
                          <a:pt x="1975456" y="18593"/>
                          <a:pt x="2275840" y="0"/>
                        </a:cubicBezTo>
                        <a:cubicBezTo>
                          <a:pt x="2576224" y="-18593"/>
                          <a:pt x="2555734" y="22845"/>
                          <a:pt x="2831253" y="0"/>
                        </a:cubicBezTo>
                        <a:cubicBezTo>
                          <a:pt x="3106772" y="-22845"/>
                          <a:pt x="3122865" y="8847"/>
                          <a:pt x="3386667" y="0"/>
                        </a:cubicBezTo>
                        <a:cubicBezTo>
                          <a:pt x="3650469" y="-8847"/>
                          <a:pt x="3825925" y="-18527"/>
                          <a:pt x="4064000" y="0"/>
                        </a:cubicBezTo>
                        <a:cubicBezTo>
                          <a:pt x="4302075" y="18527"/>
                          <a:pt x="4610394" y="18937"/>
                          <a:pt x="4863253" y="0"/>
                        </a:cubicBezTo>
                        <a:cubicBezTo>
                          <a:pt x="5116112" y="-18937"/>
                          <a:pt x="5312069" y="18406"/>
                          <a:pt x="5662507" y="0"/>
                        </a:cubicBezTo>
                        <a:cubicBezTo>
                          <a:pt x="6012945" y="-18406"/>
                          <a:pt x="6112021" y="-16046"/>
                          <a:pt x="6461760" y="0"/>
                        </a:cubicBezTo>
                        <a:cubicBezTo>
                          <a:pt x="6811499" y="16046"/>
                          <a:pt x="7053026" y="-22406"/>
                          <a:pt x="7382933" y="0"/>
                        </a:cubicBezTo>
                        <a:cubicBezTo>
                          <a:pt x="7712840" y="22406"/>
                          <a:pt x="7811451" y="-8057"/>
                          <a:pt x="8060267" y="0"/>
                        </a:cubicBezTo>
                        <a:cubicBezTo>
                          <a:pt x="8309083" y="8057"/>
                          <a:pt x="8627173" y="35623"/>
                          <a:pt x="8859520" y="0"/>
                        </a:cubicBezTo>
                        <a:cubicBezTo>
                          <a:pt x="9091867" y="-35623"/>
                          <a:pt x="9255106" y="8364"/>
                          <a:pt x="9536853" y="0"/>
                        </a:cubicBezTo>
                        <a:cubicBezTo>
                          <a:pt x="9818600" y="-8364"/>
                          <a:pt x="9979608" y="31685"/>
                          <a:pt x="10214187" y="0"/>
                        </a:cubicBezTo>
                        <a:cubicBezTo>
                          <a:pt x="10448766" y="-31685"/>
                          <a:pt x="10557955" y="-31014"/>
                          <a:pt x="10891520" y="0"/>
                        </a:cubicBezTo>
                        <a:cubicBezTo>
                          <a:pt x="11225085" y="31014"/>
                          <a:pt x="11127156" y="6403"/>
                          <a:pt x="11203093" y="0"/>
                        </a:cubicBezTo>
                        <a:cubicBezTo>
                          <a:pt x="11279030" y="-6403"/>
                          <a:pt x="11873161" y="-42696"/>
                          <a:pt x="12192000" y="0"/>
                        </a:cubicBezTo>
                        <a:cubicBezTo>
                          <a:pt x="12184050" y="131517"/>
                          <a:pt x="12186927" y="215261"/>
                          <a:pt x="12192000" y="429768"/>
                        </a:cubicBezTo>
                        <a:cubicBezTo>
                          <a:pt x="12197073" y="644275"/>
                          <a:pt x="12186449" y="812972"/>
                          <a:pt x="12192000" y="914400"/>
                        </a:cubicBezTo>
                        <a:cubicBezTo>
                          <a:pt x="11937589" y="917370"/>
                          <a:pt x="11834744" y="905748"/>
                          <a:pt x="11636587" y="914400"/>
                        </a:cubicBezTo>
                        <a:cubicBezTo>
                          <a:pt x="11438430" y="923052"/>
                          <a:pt x="11276539" y="899848"/>
                          <a:pt x="10959253" y="914400"/>
                        </a:cubicBezTo>
                        <a:cubicBezTo>
                          <a:pt x="10641967" y="928952"/>
                          <a:pt x="10734867" y="919433"/>
                          <a:pt x="10647680" y="914400"/>
                        </a:cubicBezTo>
                        <a:cubicBezTo>
                          <a:pt x="10560493" y="909367"/>
                          <a:pt x="10309425" y="889050"/>
                          <a:pt x="10092267" y="914400"/>
                        </a:cubicBezTo>
                        <a:cubicBezTo>
                          <a:pt x="9875109" y="939750"/>
                          <a:pt x="9655205" y="912687"/>
                          <a:pt x="9293013" y="914400"/>
                        </a:cubicBezTo>
                        <a:cubicBezTo>
                          <a:pt x="8930821" y="916113"/>
                          <a:pt x="8987236" y="920841"/>
                          <a:pt x="8859520" y="914400"/>
                        </a:cubicBezTo>
                        <a:cubicBezTo>
                          <a:pt x="8731804" y="907959"/>
                          <a:pt x="8332626" y="904459"/>
                          <a:pt x="7938347" y="914400"/>
                        </a:cubicBezTo>
                        <a:cubicBezTo>
                          <a:pt x="7544068" y="924341"/>
                          <a:pt x="7426687" y="919295"/>
                          <a:pt x="7017173" y="914400"/>
                        </a:cubicBezTo>
                        <a:cubicBezTo>
                          <a:pt x="6607659" y="909505"/>
                          <a:pt x="6627605" y="912513"/>
                          <a:pt x="6339840" y="914400"/>
                        </a:cubicBezTo>
                        <a:cubicBezTo>
                          <a:pt x="6052075" y="916287"/>
                          <a:pt x="5650450" y="870504"/>
                          <a:pt x="5418667" y="914400"/>
                        </a:cubicBezTo>
                        <a:cubicBezTo>
                          <a:pt x="5186884" y="958296"/>
                          <a:pt x="5053337" y="910549"/>
                          <a:pt x="4741333" y="914400"/>
                        </a:cubicBezTo>
                        <a:cubicBezTo>
                          <a:pt x="4429329" y="918251"/>
                          <a:pt x="4234848" y="942964"/>
                          <a:pt x="3942080" y="914400"/>
                        </a:cubicBezTo>
                        <a:cubicBezTo>
                          <a:pt x="3649312" y="885836"/>
                          <a:pt x="3725614" y="918407"/>
                          <a:pt x="3630507" y="914400"/>
                        </a:cubicBezTo>
                        <a:cubicBezTo>
                          <a:pt x="3535400" y="910393"/>
                          <a:pt x="2976521" y="899081"/>
                          <a:pt x="2709333" y="914400"/>
                        </a:cubicBezTo>
                        <a:cubicBezTo>
                          <a:pt x="2442145" y="929719"/>
                          <a:pt x="2306840" y="922633"/>
                          <a:pt x="2153920" y="914400"/>
                        </a:cubicBezTo>
                        <a:cubicBezTo>
                          <a:pt x="2001000" y="906167"/>
                          <a:pt x="1608773" y="907547"/>
                          <a:pt x="1354667" y="914400"/>
                        </a:cubicBezTo>
                        <a:cubicBezTo>
                          <a:pt x="1100561" y="921253"/>
                          <a:pt x="1127457" y="918824"/>
                          <a:pt x="1043093" y="914400"/>
                        </a:cubicBezTo>
                        <a:cubicBezTo>
                          <a:pt x="958729" y="909976"/>
                          <a:pt x="269932" y="929254"/>
                          <a:pt x="0" y="914400"/>
                        </a:cubicBezTo>
                        <a:cubicBezTo>
                          <a:pt x="-16828" y="720512"/>
                          <a:pt x="-3334" y="683034"/>
                          <a:pt x="0" y="466344"/>
                        </a:cubicBezTo>
                        <a:cubicBezTo>
                          <a:pt x="3334" y="249654"/>
                          <a:pt x="-9456" y="194538"/>
                          <a:pt x="0" y="0"/>
                        </a:cubicBezTo>
                        <a:close/>
                      </a:path>
                      <a:path w="12192000" h="914400" stroke="0" extrusionOk="0">
                        <a:moveTo>
                          <a:pt x="0" y="0"/>
                        </a:moveTo>
                        <a:cubicBezTo>
                          <a:pt x="172476" y="-1237"/>
                          <a:pt x="362690" y="-25324"/>
                          <a:pt x="555413" y="0"/>
                        </a:cubicBezTo>
                        <a:cubicBezTo>
                          <a:pt x="748136" y="25324"/>
                          <a:pt x="771955" y="-1228"/>
                          <a:pt x="866987" y="0"/>
                        </a:cubicBezTo>
                        <a:cubicBezTo>
                          <a:pt x="962019" y="1228"/>
                          <a:pt x="1600613" y="23388"/>
                          <a:pt x="1788160" y="0"/>
                        </a:cubicBezTo>
                        <a:cubicBezTo>
                          <a:pt x="1975707" y="-23388"/>
                          <a:pt x="2108729" y="-1887"/>
                          <a:pt x="2343573" y="0"/>
                        </a:cubicBezTo>
                        <a:cubicBezTo>
                          <a:pt x="2578417" y="1887"/>
                          <a:pt x="2752949" y="-24220"/>
                          <a:pt x="2898987" y="0"/>
                        </a:cubicBezTo>
                        <a:cubicBezTo>
                          <a:pt x="3045025" y="24220"/>
                          <a:pt x="3491919" y="21338"/>
                          <a:pt x="3820160" y="0"/>
                        </a:cubicBezTo>
                        <a:cubicBezTo>
                          <a:pt x="4148401" y="-21338"/>
                          <a:pt x="4081710" y="-3640"/>
                          <a:pt x="4253653" y="0"/>
                        </a:cubicBezTo>
                        <a:cubicBezTo>
                          <a:pt x="4425596" y="3640"/>
                          <a:pt x="4811390" y="16743"/>
                          <a:pt x="5174827" y="0"/>
                        </a:cubicBezTo>
                        <a:cubicBezTo>
                          <a:pt x="5538264" y="-16743"/>
                          <a:pt x="5741154" y="19844"/>
                          <a:pt x="6096000" y="0"/>
                        </a:cubicBezTo>
                        <a:cubicBezTo>
                          <a:pt x="6450846" y="-19844"/>
                          <a:pt x="6619865" y="-29521"/>
                          <a:pt x="6773333" y="0"/>
                        </a:cubicBezTo>
                        <a:cubicBezTo>
                          <a:pt x="6926801" y="29521"/>
                          <a:pt x="7451435" y="28560"/>
                          <a:pt x="7694507" y="0"/>
                        </a:cubicBezTo>
                        <a:cubicBezTo>
                          <a:pt x="7937579" y="-28560"/>
                          <a:pt x="8048651" y="20071"/>
                          <a:pt x="8249920" y="0"/>
                        </a:cubicBezTo>
                        <a:cubicBezTo>
                          <a:pt x="8451189" y="-20071"/>
                          <a:pt x="8573630" y="25711"/>
                          <a:pt x="8805333" y="0"/>
                        </a:cubicBezTo>
                        <a:cubicBezTo>
                          <a:pt x="9037036" y="-25711"/>
                          <a:pt x="9234701" y="-9987"/>
                          <a:pt x="9604587" y="0"/>
                        </a:cubicBezTo>
                        <a:cubicBezTo>
                          <a:pt x="9974473" y="9987"/>
                          <a:pt x="9998347" y="7806"/>
                          <a:pt x="10160000" y="0"/>
                        </a:cubicBezTo>
                        <a:cubicBezTo>
                          <a:pt x="10321653" y="-7806"/>
                          <a:pt x="10669739" y="-24619"/>
                          <a:pt x="11081173" y="0"/>
                        </a:cubicBezTo>
                        <a:cubicBezTo>
                          <a:pt x="11492607" y="24619"/>
                          <a:pt x="11649370" y="3326"/>
                          <a:pt x="12192000" y="0"/>
                        </a:cubicBezTo>
                        <a:cubicBezTo>
                          <a:pt x="12195080" y="208477"/>
                          <a:pt x="12174471" y="324697"/>
                          <a:pt x="12192000" y="457200"/>
                        </a:cubicBezTo>
                        <a:cubicBezTo>
                          <a:pt x="12209529" y="589703"/>
                          <a:pt x="12198816" y="736971"/>
                          <a:pt x="12192000" y="914400"/>
                        </a:cubicBezTo>
                        <a:cubicBezTo>
                          <a:pt x="12120711" y="924433"/>
                          <a:pt x="12028264" y="902478"/>
                          <a:pt x="11880427" y="914400"/>
                        </a:cubicBezTo>
                        <a:cubicBezTo>
                          <a:pt x="11732590" y="926322"/>
                          <a:pt x="11293641" y="928838"/>
                          <a:pt x="10959253" y="914400"/>
                        </a:cubicBezTo>
                        <a:cubicBezTo>
                          <a:pt x="10624865" y="899962"/>
                          <a:pt x="10551558" y="897796"/>
                          <a:pt x="10281920" y="914400"/>
                        </a:cubicBezTo>
                        <a:cubicBezTo>
                          <a:pt x="10012282" y="931004"/>
                          <a:pt x="9991656" y="924306"/>
                          <a:pt x="9848427" y="914400"/>
                        </a:cubicBezTo>
                        <a:cubicBezTo>
                          <a:pt x="9705198" y="904494"/>
                          <a:pt x="9336295" y="912469"/>
                          <a:pt x="9171093" y="914400"/>
                        </a:cubicBezTo>
                        <a:cubicBezTo>
                          <a:pt x="9005891" y="916331"/>
                          <a:pt x="8996229" y="914197"/>
                          <a:pt x="8859520" y="914400"/>
                        </a:cubicBezTo>
                        <a:cubicBezTo>
                          <a:pt x="8722811" y="914603"/>
                          <a:pt x="8665264" y="924784"/>
                          <a:pt x="8547947" y="914400"/>
                        </a:cubicBezTo>
                        <a:cubicBezTo>
                          <a:pt x="8430630" y="904016"/>
                          <a:pt x="8018183" y="943319"/>
                          <a:pt x="7870613" y="914400"/>
                        </a:cubicBezTo>
                        <a:cubicBezTo>
                          <a:pt x="7723043" y="885481"/>
                          <a:pt x="7565898" y="895859"/>
                          <a:pt x="7437120" y="914400"/>
                        </a:cubicBezTo>
                        <a:cubicBezTo>
                          <a:pt x="7308342" y="932941"/>
                          <a:pt x="6861985" y="906019"/>
                          <a:pt x="6637867" y="914400"/>
                        </a:cubicBezTo>
                        <a:cubicBezTo>
                          <a:pt x="6413749" y="922781"/>
                          <a:pt x="6322049" y="928793"/>
                          <a:pt x="6204373" y="914400"/>
                        </a:cubicBezTo>
                        <a:cubicBezTo>
                          <a:pt x="6086697" y="900007"/>
                          <a:pt x="5703208" y="944247"/>
                          <a:pt x="5405120" y="914400"/>
                        </a:cubicBezTo>
                        <a:cubicBezTo>
                          <a:pt x="5107032" y="884553"/>
                          <a:pt x="5189199" y="902750"/>
                          <a:pt x="5093547" y="914400"/>
                        </a:cubicBezTo>
                        <a:cubicBezTo>
                          <a:pt x="4997895" y="926050"/>
                          <a:pt x="4677741" y="915677"/>
                          <a:pt x="4294293" y="914400"/>
                        </a:cubicBezTo>
                        <a:cubicBezTo>
                          <a:pt x="3910845" y="913123"/>
                          <a:pt x="4034300" y="920941"/>
                          <a:pt x="3860800" y="914400"/>
                        </a:cubicBezTo>
                        <a:cubicBezTo>
                          <a:pt x="3687300" y="907859"/>
                          <a:pt x="3657041" y="922996"/>
                          <a:pt x="3549227" y="914400"/>
                        </a:cubicBezTo>
                        <a:cubicBezTo>
                          <a:pt x="3441413" y="905804"/>
                          <a:pt x="3276859" y="915557"/>
                          <a:pt x="3115733" y="914400"/>
                        </a:cubicBezTo>
                        <a:cubicBezTo>
                          <a:pt x="2954607" y="913243"/>
                          <a:pt x="2501639" y="921921"/>
                          <a:pt x="2316480" y="914400"/>
                        </a:cubicBezTo>
                        <a:cubicBezTo>
                          <a:pt x="2131321" y="906879"/>
                          <a:pt x="2071054" y="907609"/>
                          <a:pt x="1882987" y="914400"/>
                        </a:cubicBezTo>
                        <a:cubicBezTo>
                          <a:pt x="1694920" y="921191"/>
                          <a:pt x="1692679" y="918977"/>
                          <a:pt x="1571413" y="914400"/>
                        </a:cubicBezTo>
                        <a:cubicBezTo>
                          <a:pt x="1450147" y="909823"/>
                          <a:pt x="1287965" y="902719"/>
                          <a:pt x="1137920" y="914400"/>
                        </a:cubicBezTo>
                        <a:cubicBezTo>
                          <a:pt x="987875" y="926081"/>
                          <a:pt x="809862" y="921720"/>
                          <a:pt x="582507" y="914400"/>
                        </a:cubicBezTo>
                        <a:cubicBezTo>
                          <a:pt x="355152" y="907080"/>
                          <a:pt x="209818" y="925878"/>
                          <a:pt x="0" y="914400"/>
                        </a:cubicBezTo>
                        <a:cubicBezTo>
                          <a:pt x="-10091" y="724216"/>
                          <a:pt x="6047" y="617764"/>
                          <a:pt x="0" y="475488"/>
                        </a:cubicBezTo>
                        <a:cubicBezTo>
                          <a:pt x="-6047" y="333212"/>
                          <a:pt x="-22534" y="186952"/>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E53BB0-EB83-9145-A579-93D4B62851F0}"/>
              </a:ext>
            </a:extLst>
          </p:cNvPr>
          <p:cNvSpPr>
            <a:spLocks noGrp="1"/>
          </p:cNvSpPr>
          <p:nvPr>
            <p:ph type="title"/>
          </p:nvPr>
        </p:nvSpPr>
        <p:spPr>
          <a:xfrm>
            <a:off x="427383" y="106637"/>
            <a:ext cx="10515600" cy="1325563"/>
          </a:xfrm>
        </p:spPr>
        <p:txBody>
          <a:bodyPr>
            <a:normAutofit/>
          </a:bodyPr>
          <a:lstStyle/>
          <a:p>
            <a:r>
              <a:rPr lang="en-US" sz="5400" dirty="0">
                <a:solidFill>
                  <a:schemeClr val="bg1"/>
                </a:solidFill>
                <a:latin typeface="Times New Roman" panose="02020603050405020304" pitchFamily="18" charset="0"/>
                <a:cs typeface="Times New Roman" panose="02020603050405020304" pitchFamily="18" charset="0"/>
              </a:rPr>
              <a:t>Today’s Goals:</a:t>
            </a:r>
          </a:p>
        </p:txBody>
      </p:sp>
      <p:sp>
        <p:nvSpPr>
          <p:cNvPr id="3" name="Content Placeholder 2">
            <a:extLst>
              <a:ext uri="{FF2B5EF4-FFF2-40B4-BE49-F238E27FC236}">
                <a16:creationId xmlns:a16="http://schemas.microsoft.com/office/drawing/2014/main" id="{0C74350C-6719-C443-A3A0-460A0069B8CD}"/>
              </a:ext>
            </a:extLst>
          </p:cNvPr>
          <p:cNvSpPr>
            <a:spLocks noGrp="1"/>
          </p:cNvSpPr>
          <p:nvPr>
            <p:ph idx="1"/>
          </p:nvPr>
        </p:nvSpPr>
        <p:spPr>
          <a:xfrm>
            <a:off x="238708" y="1531661"/>
            <a:ext cx="5446475" cy="4351338"/>
          </a:xfrm>
        </p:spPr>
        <p:txBody>
          <a:bodyPr>
            <a:normAutofit/>
          </a:bodyPr>
          <a:lstStyle/>
          <a:p>
            <a:r>
              <a:rPr lang="en-US" sz="3600" dirty="0">
                <a:latin typeface="Times New Roman" panose="02020603050405020304" pitchFamily="18" charset="0"/>
                <a:cs typeface="Times New Roman" panose="02020603050405020304" pitchFamily="18" charset="0"/>
              </a:rPr>
              <a:t>Tidy Data</a:t>
            </a:r>
          </a:p>
          <a:p>
            <a:pPr lvl="1"/>
            <a:r>
              <a:rPr lang="en-US" sz="3200" dirty="0">
                <a:latin typeface="Times New Roman" panose="02020603050405020304" pitchFamily="18" charset="0"/>
                <a:cs typeface="Times New Roman" panose="02020603050405020304" pitchFamily="18" charset="0"/>
              </a:rPr>
              <a:t>Learn: </a:t>
            </a:r>
          </a:p>
          <a:p>
            <a:pPr lvl="2"/>
            <a:r>
              <a:rPr lang="en-US" sz="2800" dirty="0">
                <a:latin typeface="Times New Roman" panose="02020603050405020304" pitchFamily="18" charset="0"/>
                <a:cs typeface="Times New Roman" panose="02020603050405020304" pitchFamily="18" charset="0"/>
              </a:rPr>
              <a:t>What is it? </a:t>
            </a:r>
          </a:p>
          <a:p>
            <a:pPr lvl="2"/>
            <a:r>
              <a:rPr lang="en-US" sz="2800" dirty="0">
                <a:latin typeface="Times New Roman" panose="02020603050405020304" pitchFamily="18" charset="0"/>
                <a:cs typeface="Times New Roman" panose="02020603050405020304" pitchFamily="18" charset="0"/>
              </a:rPr>
              <a:t>How is it useful?</a:t>
            </a:r>
          </a:p>
          <a:p>
            <a:pPr lvl="1"/>
            <a:r>
              <a:rPr lang="en-US" sz="3200" dirty="0">
                <a:latin typeface="Times New Roman" panose="02020603050405020304" pitchFamily="18" charset="0"/>
                <a:cs typeface="Times New Roman" panose="02020603050405020304" pitchFamily="18" charset="0"/>
              </a:rPr>
              <a:t>Apply: </a:t>
            </a:r>
          </a:p>
          <a:p>
            <a:pPr lvl="2"/>
            <a:r>
              <a:rPr lang="en-US" sz="2800" dirty="0">
                <a:latin typeface="Times New Roman" panose="02020603050405020304" pitchFamily="18" charset="0"/>
                <a:cs typeface="Times New Roman" panose="02020603050405020304" pitchFamily="18" charset="0"/>
              </a:rPr>
              <a:t>Tidy ICPMS Data in R</a:t>
            </a:r>
          </a:p>
        </p:txBody>
      </p:sp>
      <p:sp>
        <p:nvSpPr>
          <p:cNvPr id="4" name="Rectangle 3">
            <a:extLst>
              <a:ext uri="{FF2B5EF4-FFF2-40B4-BE49-F238E27FC236}">
                <a16:creationId xmlns:a16="http://schemas.microsoft.com/office/drawing/2014/main" id="{2564C296-33B4-BD41-B664-0692B94BE1FE}"/>
              </a:ext>
            </a:extLst>
          </p:cNvPr>
          <p:cNvSpPr/>
          <p:nvPr/>
        </p:nvSpPr>
        <p:spPr>
          <a:xfrm>
            <a:off x="5685183" y="1531661"/>
            <a:ext cx="6096000" cy="3293722"/>
          </a:xfrm>
          <a:prstGeom prst="rect">
            <a:avLst/>
          </a:prstGeom>
        </p:spPr>
        <p:txBody>
          <a:bodyPr>
            <a:spAutoFit/>
          </a:bodyPr>
          <a:lstStyle/>
          <a:p>
            <a:pPr marL="57150" indent="-228600">
              <a:lnSpc>
                <a:spcPct val="90000"/>
              </a:lnSpc>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Function Writing </a:t>
            </a:r>
          </a:p>
          <a:p>
            <a:pPr marL="685800" lvl="1" indent="-228600">
              <a:lnSpc>
                <a:spcPct val="90000"/>
              </a:lnSpc>
              <a:spcBef>
                <a:spcPts val="500"/>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Learn: </a:t>
            </a:r>
          </a:p>
          <a:p>
            <a:pPr marL="1143000" lvl="2" indent="-228600">
              <a:lnSpc>
                <a:spcPct val="90000"/>
              </a:lnSpc>
              <a:spcBef>
                <a:spcPts val="5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What are the basic principles of writing a function</a:t>
            </a:r>
          </a:p>
          <a:p>
            <a:pPr marL="1143000" lvl="2" indent="-228600">
              <a:lnSpc>
                <a:spcPct val="90000"/>
              </a:lnSpc>
              <a:spcBef>
                <a:spcPts val="5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How to read a function</a:t>
            </a:r>
          </a:p>
          <a:p>
            <a:pPr marL="514350" lvl="1" indent="-228600">
              <a:lnSpc>
                <a:spcPct val="9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Apply (Optional):</a:t>
            </a:r>
          </a:p>
          <a:p>
            <a:pPr marL="1143000" lvl="2" indent="-228600">
              <a:lnSpc>
                <a:spcPct val="90000"/>
              </a:lnSpc>
              <a:spcBef>
                <a:spcPts val="5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Use function writing to simplify </a:t>
            </a:r>
          </a:p>
          <a:p>
            <a:pPr lvl="2">
              <a:lnSpc>
                <a:spcPct val="90000"/>
              </a:lnSpc>
              <a:spcBef>
                <a:spcPts val="500"/>
              </a:spcBef>
            </a:pPr>
            <a:r>
              <a:rPr lang="en-US" sz="2400" dirty="0">
                <a:latin typeface="Times New Roman" panose="02020603050405020304" pitchFamily="18" charset="0"/>
                <a:cs typeface="Times New Roman" panose="02020603050405020304" pitchFamily="18" charset="0"/>
              </a:rPr>
              <a:t>    ICPMS data analysis</a:t>
            </a:r>
          </a:p>
        </p:txBody>
      </p:sp>
    </p:spTree>
    <p:extLst>
      <p:ext uri="{BB962C8B-B14F-4D97-AF65-F5344CB8AC3E}">
        <p14:creationId xmlns:p14="http://schemas.microsoft.com/office/powerpoint/2010/main" val="3674948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BD62F-A668-BB44-A9C1-F0475BB86F11}"/>
              </a:ext>
            </a:extLst>
          </p:cNvPr>
          <p:cNvSpPr>
            <a:spLocks noGrp="1"/>
          </p:cNvSpPr>
          <p:nvPr>
            <p:ph type="title"/>
          </p:nvPr>
        </p:nvSpPr>
        <p:spPr>
          <a:xfrm>
            <a:off x="301498" y="386114"/>
            <a:ext cx="10515600" cy="1325563"/>
          </a:xfrm>
        </p:spPr>
        <p:txBody>
          <a:bodyPr/>
          <a:lstStyle/>
          <a:p>
            <a:r>
              <a:rPr lang="en-US" dirty="0">
                <a:latin typeface="Times New Roman" panose="02020603050405020304" pitchFamily="18" charset="0"/>
                <a:cs typeface="Times New Roman" panose="02020603050405020304" pitchFamily="18" charset="0"/>
              </a:rPr>
              <a:t>Importing the data </a:t>
            </a:r>
          </a:p>
        </p:txBody>
      </p:sp>
      <p:sp>
        <p:nvSpPr>
          <p:cNvPr id="8" name="Content Placeholder 2">
            <a:extLst>
              <a:ext uri="{FF2B5EF4-FFF2-40B4-BE49-F238E27FC236}">
                <a16:creationId xmlns:a16="http://schemas.microsoft.com/office/drawing/2014/main" id="{4777B709-27AF-6B4B-9ED2-03B279425B4D}"/>
              </a:ext>
            </a:extLst>
          </p:cNvPr>
          <p:cNvSpPr txBox="1">
            <a:spLocks/>
          </p:cNvSpPr>
          <p:nvPr/>
        </p:nvSpPr>
        <p:spPr>
          <a:xfrm>
            <a:off x="838200" y="1711677"/>
            <a:ext cx="10515600" cy="24903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4" name="Picture 3">
            <a:extLst>
              <a:ext uri="{FF2B5EF4-FFF2-40B4-BE49-F238E27FC236}">
                <a16:creationId xmlns:a16="http://schemas.microsoft.com/office/drawing/2014/main" id="{9D75C4FF-792C-9E4B-8170-3F045C7208D3}"/>
              </a:ext>
            </a:extLst>
          </p:cNvPr>
          <p:cNvPicPr>
            <a:picLocks noChangeAspect="1"/>
          </p:cNvPicPr>
          <p:nvPr/>
        </p:nvPicPr>
        <p:blipFill>
          <a:blip r:embed="rId3"/>
          <a:stretch>
            <a:fillRect/>
          </a:stretch>
        </p:blipFill>
        <p:spPr>
          <a:xfrm>
            <a:off x="0" y="1917029"/>
            <a:ext cx="11566481" cy="2079629"/>
          </a:xfrm>
          <a:prstGeom prst="rect">
            <a:avLst/>
          </a:prstGeom>
        </p:spPr>
      </p:pic>
    </p:spTree>
    <p:extLst>
      <p:ext uri="{BB962C8B-B14F-4D97-AF65-F5344CB8AC3E}">
        <p14:creationId xmlns:p14="http://schemas.microsoft.com/office/powerpoint/2010/main" val="3245548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BD62F-A668-BB44-A9C1-F0475BB86F11}"/>
              </a:ext>
            </a:extLst>
          </p:cNvPr>
          <p:cNvSpPr>
            <a:spLocks noGrp="1"/>
          </p:cNvSpPr>
          <p:nvPr>
            <p:ph type="title"/>
          </p:nvPr>
        </p:nvSpPr>
        <p:spPr>
          <a:xfrm>
            <a:off x="292783" y="202748"/>
            <a:ext cx="10515600" cy="1325563"/>
          </a:xfrm>
        </p:spPr>
        <p:txBody>
          <a:bodyPr/>
          <a:lstStyle/>
          <a:p>
            <a:r>
              <a:rPr lang="en-US" dirty="0">
                <a:latin typeface="Times New Roman" panose="02020603050405020304" pitchFamily="18" charset="0"/>
                <a:cs typeface="Times New Roman" panose="02020603050405020304" pitchFamily="18" charset="0"/>
              </a:rPr>
              <a:t>Importing the data </a:t>
            </a:r>
          </a:p>
        </p:txBody>
      </p:sp>
      <p:sp>
        <p:nvSpPr>
          <p:cNvPr id="8" name="Content Placeholder 2">
            <a:extLst>
              <a:ext uri="{FF2B5EF4-FFF2-40B4-BE49-F238E27FC236}">
                <a16:creationId xmlns:a16="http://schemas.microsoft.com/office/drawing/2014/main" id="{4777B709-27AF-6B4B-9ED2-03B279425B4D}"/>
              </a:ext>
            </a:extLst>
          </p:cNvPr>
          <p:cNvSpPr txBox="1">
            <a:spLocks/>
          </p:cNvSpPr>
          <p:nvPr/>
        </p:nvSpPr>
        <p:spPr>
          <a:xfrm>
            <a:off x="838200" y="1711677"/>
            <a:ext cx="10515600" cy="24903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6" name="Picture 5">
            <a:extLst>
              <a:ext uri="{FF2B5EF4-FFF2-40B4-BE49-F238E27FC236}">
                <a16:creationId xmlns:a16="http://schemas.microsoft.com/office/drawing/2014/main" id="{83E7E4DA-846C-D04A-9E8B-E0C8EADFDF74}"/>
              </a:ext>
            </a:extLst>
          </p:cNvPr>
          <p:cNvPicPr>
            <a:picLocks noChangeAspect="1"/>
          </p:cNvPicPr>
          <p:nvPr/>
        </p:nvPicPr>
        <p:blipFill>
          <a:blip r:embed="rId3"/>
          <a:stretch>
            <a:fillRect/>
          </a:stretch>
        </p:blipFill>
        <p:spPr>
          <a:xfrm>
            <a:off x="301497" y="2699484"/>
            <a:ext cx="10752722" cy="3807242"/>
          </a:xfrm>
          <a:prstGeom prst="rect">
            <a:avLst/>
          </a:prstGeom>
        </p:spPr>
      </p:pic>
      <p:sp>
        <p:nvSpPr>
          <p:cNvPr id="4" name="Right Arrow 3">
            <a:extLst>
              <a:ext uri="{FF2B5EF4-FFF2-40B4-BE49-F238E27FC236}">
                <a16:creationId xmlns:a16="http://schemas.microsoft.com/office/drawing/2014/main" id="{38FF909A-6DBF-D94F-AA87-A8CDEBDF6BD5}"/>
              </a:ext>
            </a:extLst>
          </p:cNvPr>
          <p:cNvSpPr/>
          <p:nvPr/>
        </p:nvSpPr>
        <p:spPr>
          <a:xfrm rot="10800000">
            <a:off x="10808383" y="2935229"/>
            <a:ext cx="782538" cy="4846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89C3A167-D14D-F14A-AE9C-A644ABCDBC2C}"/>
              </a:ext>
            </a:extLst>
          </p:cNvPr>
          <p:cNvSpPr/>
          <p:nvPr/>
        </p:nvSpPr>
        <p:spPr>
          <a:xfrm rot="10800000">
            <a:off x="10808631" y="5987254"/>
            <a:ext cx="782538" cy="4846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7724C6E-B305-7B4F-BD89-42CD3B80E04F}"/>
              </a:ext>
            </a:extLst>
          </p:cNvPr>
          <p:cNvPicPr>
            <a:picLocks noChangeAspect="1"/>
          </p:cNvPicPr>
          <p:nvPr/>
        </p:nvPicPr>
        <p:blipFill rotWithShape="1">
          <a:blip r:embed="rId4"/>
          <a:srcRect b="14934"/>
          <a:stretch/>
        </p:blipFill>
        <p:spPr>
          <a:xfrm>
            <a:off x="601079" y="1196344"/>
            <a:ext cx="9735670" cy="1489028"/>
          </a:xfrm>
          <a:prstGeom prst="rect">
            <a:avLst/>
          </a:prstGeom>
        </p:spPr>
      </p:pic>
    </p:spTree>
    <p:extLst>
      <p:ext uri="{BB962C8B-B14F-4D97-AF65-F5344CB8AC3E}">
        <p14:creationId xmlns:p14="http://schemas.microsoft.com/office/powerpoint/2010/main" val="2626085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DE3BC-5B23-674F-B215-09C270B7C3A2}"/>
              </a:ext>
            </a:extLst>
          </p:cNvPr>
          <p:cNvSpPr>
            <a:spLocks noGrp="1"/>
          </p:cNvSpPr>
          <p:nvPr>
            <p:ph type="title"/>
          </p:nvPr>
        </p:nvSpPr>
        <p:spPr/>
        <p:txBody>
          <a:bodyPr/>
          <a:lstStyle/>
          <a:p>
            <a:r>
              <a:rPr lang="en-US" dirty="0"/>
              <a:t>Identify key tidying steps:</a:t>
            </a:r>
          </a:p>
        </p:txBody>
      </p:sp>
      <p:sp>
        <p:nvSpPr>
          <p:cNvPr id="3" name="Content Placeholder 2">
            <a:extLst>
              <a:ext uri="{FF2B5EF4-FFF2-40B4-BE49-F238E27FC236}">
                <a16:creationId xmlns:a16="http://schemas.microsoft.com/office/drawing/2014/main" id="{71CE58F5-D9F0-D144-B11E-3F28F00DEECC}"/>
              </a:ext>
            </a:extLst>
          </p:cNvPr>
          <p:cNvSpPr>
            <a:spLocks noGrp="1"/>
          </p:cNvSpPr>
          <p:nvPr>
            <p:ph idx="1"/>
          </p:nvPr>
        </p:nvSpPr>
        <p:spPr>
          <a:xfrm>
            <a:off x="838200" y="1690688"/>
            <a:ext cx="10515600" cy="2153708"/>
          </a:xfrm>
        </p:spPr>
        <p:txBody>
          <a:bodyPr/>
          <a:lstStyle/>
          <a:p>
            <a:r>
              <a:rPr lang="en-US" dirty="0"/>
              <a:t>Renaming the columns </a:t>
            </a:r>
          </a:p>
          <a:p>
            <a:r>
              <a:rPr lang="en-US" dirty="0"/>
              <a:t>Horizontal Data  - &gt; Vertical Data </a:t>
            </a:r>
          </a:p>
          <a:p>
            <a:r>
              <a:rPr lang="en-US" dirty="0"/>
              <a:t>Selecting the relevant columns</a:t>
            </a:r>
          </a:p>
          <a:p>
            <a:r>
              <a:rPr lang="en-US" dirty="0"/>
              <a:t>Merging the sample key and the data</a:t>
            </a:r>
          </a:p>
        </p:txBody>
      </p:sp>
    </p:spTree>
    <p:extLst>
      <p:ext uri="{BB962C8B-B14F-4D97-AF65-F5344CB8AC3E}">
        <p14:creationId xmlns:p14="http://schemas.microsoft.com/office/powerpoint/2010/main" val="816665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D8A33-C5BD-814D-854C-7146E9961433}"/>
              </a:ext>
            </a:extLst>
          </p:cNvPr>
          <p:cNvSpPr>
            <a:spLocks noGrp="1"/>
          </p:cNvSpPr>
          <p:nvPr>
            <p:ph type="title"/>
          </p:nvPr>
        </p:nvSpPr>
        <p:spPr>
          <a:xfrm>
            <a:off x="266700" y="171451"/>
            <a:ext cx="10515600" cy="1325563"/>
          </a:xfrm>
        </p:spPr>
        <p:txBody>
          <a:bodyPr>
            <a:normAutofit/>
          </a:bodyPr>
          <a:lstStyle/>
          <a:p>
            <a:r>
              <a:rPr lang="en-US" sz="4800" dirty="0">
                <a:latin typeface="Times New Roman" panose="02020603050405020304" pitchFamily="18" charset="0"/>
                <a:cs typeface="Times New Roman" panose="02020603050405020304" pitchFamily="18" charset="0"/>
              </a:rPr>
              <a:t>Tidying RSD Data</a:t>
            </a:r>
          </a:p>
        </p:txBody>
      </p:sp>
      <p:sp>
        <p:nvSpPr>
          <p:cNvPr id="3" name="Content Placeholder 2">
            <a:extLst>
              <a:ext uri="{FF2B5EF4-FFF2-40B4-BE49-F238E27FC236}">
                <a16:creationId xmlns:a16="http://schemas.microsoft.com/office/drawing/2014/main" id="{FE240A05-B8AB-4C40-ACAE-1618568EAA43}"/>
              </a:ext>
            </a:extLst>
          </p:cNvPr>
          <p:cNvSpPr>
            <a:spLocks noGrp="1"/>
          </p:cNvSpPr>
          <p:nvPr>
            <p:ph idx="1"/>
          </p:nvPr>
        </p:nvSpPr>
        <p:spPr>
          <a:xfrm>
            <a:off x="266699" y="1586698"/>
            <a:ext cx="11703627" cy="3374896"/>
          </a:xfrm>
        </p:spPr>
        <p:txBody>
          <a:bodyPr>
            <a:normAutofit lnSpcReduction="10000"/>
          </a:bodyPr>
          <a:lstStyle/>
          <a:p>
            <a:pPr marL="0" indent="0">
              <a:buNone/>
            </a:pPr>
            <a:r>
              <a:rPr lang="en-US" sz="4400" dirty="0">
                <a:latin typeface="+mj-lt"/>
                <a:cs typeface="Calibri" panose="020F0502020204030204" pitchFamily="34" charset="0"/>
              </a:rPr>
              <a:t>1) Rename the RSD columns to reflect the metal</a:t>
            </a:r>
          </a:p>
          <a:p>
            <a:pPr marL="0" indent="0">
              <a:buNone/>
            </a:pPr>
            <a:r>
              <a:rPr lang="en-US" sz="4400" dirty="0">
                <a:latin typeface="+mj-lt"/>
                <a:cs typeface="Calibri" panose="020F0502020204030204" pitchFamily="34" charset="0"/>
              </a:rPr>
              <a:t>2) Select only the RSD columns</a:t>
            </a:r>
          </a:p>
          <a:p>
            <a:pPr marL="0" indent="0">
              <a:buNone/>
            </a:pPr>
            <a:r>
              <a:rPr lang="en-US" sz="4400" dirty="0">
                <a:latin typeface="+mj-lt"/>
                <a:cs typeface="Calibri" panose="020F0502020204030204" pitchFamily="34" charset="0"/>
              </a:rPr>
              <a:t>3) Gather the RSD columns into one column</a:t>
            </a:r>
          </a:p>
          <a:p>
            <a:pPr marL="0" indent="0">
              <a:buNone/>
            </a:pPr>
            <a:r>
              <a:rPr lang="en-US" sz="4400" dirty="0">
                <a:latin typeface="+mj-lt"/>
                <a:cs typeface="Calibri" panose="020F0502020204030204" pitchFamily="34" charset="0"/>
              </a:rPr>
              <a:t>4) Create a column that indicates which metal the RSD refers to</a:t>
            </a:r>
          </a:p>
        </p:txBody>
      </p:sp>
      <p:cxnSp>
        <p:nvCxnSpPr>
          <p:cNvPr id="13" name="Straight Arrow Connector 12">
            <a:extLst>
              <a:ext uri="{FF2B5EF4-FFF2-40B4-BE49-F238E27FC236}">
                <a16:creationId xmlns:a16="http://schemas.microsoft.com/office/drawing/2014/main" id="{3FF3F217-E43F-6E48-8AAE-75863EDF0FBE}"/>
              </a:ext>
            </a:extLst>
          </p:cNvPr>
          <p:cNvCxnSpPr>
            <a:cxnSpLocks/>
          </p:cNvCxnSpPr>
          <p:nvPr/>
        </p:nvCxnSpPr>
        <p:spPr>
          <a:xfrm>
            <a:off x="266699" y="1368425"/>
            <a:ext cx="10917382" cy="0"/>
          </a:xfrm>
          <a:prstGeom prst="straightConnector1">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460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E95E-E1EA-864B-986D-489F5091478C}"/>
              </a:ext>
            </a:extLst>
          </p:cNvPr>
          <p:cNvSpPr>
            <a:spLocks noGrp="1"/>
          </p:cNvSpPr>
          <p:nvPr>
            <p:ph type="title"/>
          </p:nvPr>
        </p:nvSpPr>
        <p:spPr/>
        <p:txBody>
          <a:bodyPr/>
          <a:lstStyle/>
          <a:p>
            <a:r>
              <a:rPr lang="en-US" dirty="0"/>
              <a:t>Tidyverse syntax: The pipe %&gt;% </a:t>
            </a:r>
          </a:p>
        </p:txBody>
      </p:sp>
      <p:sp>
        <p:nvSpPr>
          <p:cNvPr id="3" name="Content Placeholder 2">
            <a:extLst>
              <a:ext uri="{FF2B5EF4-FFF2-40B4-BE49-F238E27FC236}">
                <a16:creationId xmlns:a16="http://schemas.microsoft.com/office/drawing/2014/main" id="{08EF7917-358A-3F4E-9B10-4D033EA32D76}"/>
              </a:ext>
            </a:extLst>
          </p:cNvPr>
          <p:cNvSpPr>
            <a:spLocks noGrp="1"/>
          </p:cNvSpPr>
          <p:nvPr>
            <p:ph idx="1"/>
          </p:nvPr>
        </p:nvSpPr>
        <p:spPr/>
        <p:txBody>
          <a:bodyPr/>
          <a:lstStyle/>
          <a:p>
            <a:pPr marL="0" indent="0">
              <a:buNone/>
            </a:pPr>
            <a:r>
              <a:rPr lang="en-US" sz="4000" b="1" dirty="0"/>
              <a:t>			Data %&gt;% </a:t>
            </a:r>
          </a:p>
          <a:p>
            <a:pPr marL="0" indent="0">
              <a:buNone/>
            </a:pPr>
            <a:r>
              <a:rPr lang="en-US" sz="4000" b="1" dirty="0"/>
              <a:t>				function(input)</a:t>
            </a:r>
          </a:p>
          <a:p>
            <a:pPr marL="0" indent="0" algn="ctr">
              <a:buNone/>
            </a:pPr>
            <a:r>
              <a:rPr lang="en-US" dirty="0"/>
              <a:t>Or </a:t>
            </a:r>
          </a:p>
          <a:p>
            <a:pPr marL="0" indent="0">
              <a:buNone/>
            </a:pPr>
            <a:r>
              <a:rPr lang="en-US" dirty="0"/>
              <a:t>		</a:t>
            </a:r>
            <a:r>
              <a:rPr lang="en-US" i="1" dirty="0"/>
              <a:t>	function( data = Data, input) </a:t>
            </a:r>
          </a:p>
        </p:txBody>
      </p:sp>
      <p:sp>
        <p:nvSpPr>
          <p:cNvPr id="4" name="Frame 3">
            <a:extLst>
              <a:ext uri="{FF2B5EF4-FFF2-40B4-BE49-F238E27FC236}">
                <a16:creationId xmlns:a16="http://schemas.microsoft.com/office/drawing/2014/main" id="{DDF66329-F0DB-134F-A3F7-B0BF191165F2}"/>
              </a:ext>
            </a:extLst>
          </p:cNvPr>
          <p:cNvSpPr/>
          <p:nvPr/>
        </p:nvSpPr>
        <p:spPr>
          <a:xfrm>
            <a:off x="237066" y="237066"/>
            <a:ext cx="11717867" cy="6383867"/>
          </a:xfrm>
          <a:prstGeom prst="frame">
            <a:avLst>
              <a:gd name="adj1" fmla="val 1689"/>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58776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E95E-E1EA-864B-986D-489F5091478C}"/>
              </a:ext>
            </a:extLst>
          </p:cNvPr>
          <p:cNvSpPr>
            <a:spLocks noGrp="1"/>
          </p:cNvSpPr>
          <p:nvPr>
            <p:ph type="title"/>
          </p:nvPr>
        </p:nvSpPr>
        <p:spPr/>
        <p:txBody>
          <a:bodyPr/>
          <a:lstStyle/>
          <a:p>
            <a:r>
              <a:rPr lang="en-US" dirty="0"/>
              <a:t>Tidyverse syntax: The pipe %&gt;% </a:t>
            </a:r>
          </a:p>
        </p:txBody>
      </p:sp>
      <p:sp>
        <p:nvSpPr>
          <p:cNvPr id="3" name="Content Placeholder 2">
            <a:extLst>
              <a:ext uri="{FF2B5EF4-FFF2-40B4-BE49-F238E27FC236}">
                <a16:creationId xmlns:a16="http://schemas.microsoft.com/office/drawing/2014/main" id="{08EF7917-358A-3F4E-9B10-4D033EA32D76}"/>
              </a:ext>
            </a:extLst>
          </p:cNvPr>
          <p:cNvSpPr>
            <a:spLocks noGrp="1"/>
          </p:cNvSpPr>
          <p:nvPr>
            <p:ph idx="1"/>
          </p:nvPr>
        </p:nvSpPr>
        <p:spPr/>
        <p:txBody>
          <a:bodyPr/>
          <a:lstStyle/>
          <a:p>
            <a:pPr marL="0" indent="0">
              <a:buNone/>
            </a:pPr>
            <a:r>
              <a:rPr lang="en-US" sz="4000" b="1" dirty="0"/>
              <a:t>			Data %&gt;% </a:t>
            </a:r>
          </a:p>
          <a:p>
            <a:pPr marL="0" indent="0">
              <a:buNone/>
            </a:pPr>
            <a:r>
              <a:rPr lang="en-US" sz="4000" b="1" dirty="0"/>
              <a:t>				function(input)</a:t>
            </a:r>
          </a:p>
          <a:p>
            <a:pPr marL="0" indent="0" algn="ctr">
              <a:buNone/>
            </a:pPr>
            <a:r>
              <a:rPr lang="en-US" dirty="0"/>
              <a:t>Or </a:t>
            </a:r>
          </a:p>
          <a:p>
            <a:pPr marL="0" indent="0">
              <a:buNone/>
            </a:pPr>
            <a:r>
              <a:rPr lang="en-US" dirty="0"/>
              <a:t>		</a:t>
            </a:r>
            <a:r>
              <a:rPr lang="en-US" i="1" dirty="0"/>
              <a:t>	function( data = Data, input) </a:t>
            </a:r>
          </a:p>
        </p:txBody>
      </p:sp>
      <p:sp>
        <p:nvSpPr>
          <p:cNvPr id="4" name="Multiply 3">
            <a:extLst>
              <a:ext uri="{FF2B5EF4-FFF2-40B4-BE49-F238E27FC236}">
                <a16:creationId xmlns:a16="http://schemas.microsoft.com/office/drawing/2014/main" id="{D3B3ABAC-7270-994B-A5A6-BD40E42CD696}"/>
              </a:ext>
            </a:extLst>
          </p:cNvPr>
          <p:cNvSpPr/>
          <p:nvPr/>
        </p:nvSpPr>
        <p:spPr>
          <a:xfrm>
            <a:off x="1920722" y="3119947"/>
            <a:ext cx="7462157" cy="1762693"/>
          </a:xfrm>
          <a:prstGeom prst="mathMultiply">
            <a:avLst>
              <a:gd name="adj1" fmla="val 195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ame 4">
            <a:extLst>
              <a:ext uri="{FF2B5EF4-FFF2-40B4-BE49-F238E27FC236}">
                <a16:creationId xmlns:a16="http://schemas.microsoft.com/office/drawing/2014/main" id="{5A6E46F4-FB56-2548-8C16-A6A6C970F886}"/>
              </a:ext>
            </a:extLst>
          </p:cNvPr>
          <p:cNvSpPr/>
          <p:nvPr/>
        </p:nvSpPr>
        <p:spPr>
          <a:xfrm>
            <a:off x="194733" y="188383"/>
            <a:ext cx="11802533" cy="6481233"/>
          </a:xfrm>
          <a:prstGeom prst="frame">
            <a:avLst>
              <a:gd name="adj1" fmla="val 1641"/>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94216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73777-BC6E-3245-A0EA-4F6A294144DC}"/>
              </a:ext>
            </a:extLst>
          </p:cNvPr>
          <p:cNvSpPr>
            <a:spLocks noGrp="1"/>
          </p:cNvSpPr>
          <p:nvPr>
            <p:ph type="title"/>
          </p:nvPr>
        </p:nvSpPr>
        <p:spPr>
          <a:xfrm>
            <a:off x="436418" y="381000"/>
            <a:ext cx="10515600" cy="1325563"/>
          </a:xfrm>
        </p:spPr>
        <p:txBody>
          <a:bodyPr/>
          <a:lstStyle/>
          <a:p>
            <a:r>
              <a:rPr lang="en-US" dirty="0">
                <a:cs typeface="Times New Roman" panose="02020603050405020304" pitchFamily="18" charset="0"/>
              </a:rPr>
              <a:t>Tidying RSD Data: Calling the Data</a:t>
            </a:r>
          </a:p>
        </p:txBody>
      </p:sp>
      <p:pic>
        <p:nvPicPr>
          <p:cNvPr id="5" name="Picture 4">
            <a:extLst>
              <a:ext uri="{FF2B5EF4-FFF2-40B4-BE49-F238E27FC236}">
                <a16:creationId xmlns:a16="http://schemas.microsoft.com/office/drawing/2014/main" id="{C8541DFF-03D6-F647-AA9A-F287E92093CE}"/>
              </a:ext>
            </a:extLst>
          </p:cNvPr>
          <p:cNvPicPr>
            <a:picLocks noChangeAspect="1"/>
          </p:cNvPicPr>
          <p:nvPr/>
        </p:nvPicPr>
        <p:blipFill rotWithShape="1">
          <a:blip r:embed="rId2"/>
          <a:srcRect r="55860" b="84395"/>
          <a:stretch/>
        </p:blipFill>
        <p:spPr>
          <a:xfrm>
            <a:off x="625635" y="1851979"/>
            <a:ext cx="10940730" cy="1577021"/>
          </a:xfrm>
          <a:prstGeom prst="rect">
            <a:avLst/>
          </a:prstGeom>
        </p:spPr>
      </p:pic>
    </p:spTree>
    <p:extLst>
      <p:ext uri="{BB962C8B-B14F-4D97-AF65-F5344CB8AC3E}">
        <p14:creationId xmlns:p14="http://schemas.microsoft.com/office/powerpoint/2010/main" val="333839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1C71-857F-B948-A614-C91635D3E940}"/>
              </a:ext>
            </a:extLst>
          </p:cNvPr>
          <p:cNvSpPr>
            <a:spLocks noGrp="1"/>
          </p:cNvSpPr>
          <p:nvPr>
            <p:ph type="title"/>
          </p:nvPr>
        </p:nvSpPr>
        <p:spPr/>
        <p:txBody>
          <a:bodyPr/>
          <a:lstStyle/>
          <a:p>
            <a:r>
              <a:rPr lang="en-US" dirty="0"/>
              <a:t>Tidyverse function: rename()</a:t>
            </a:r>
          </a:p>
        </p:txBody>
      </p:sp>
      <p:sp>
        <p:nvSpPr>
          <p:cNvPr id="3" name="Content Placeholder 2">
            <a:extLst>
              <a:ext uri="{FF2B5EF4-FFF2-40B4-BE49-F238E27FC236}">
                <a16:creationId xmlns:a16="http://schemas.microsoft.com/office/drawing/2014/main" id="{F7D4D1C0-7320-7C4B-AE3C-3FF875406642}"/>
              </a:ext>
            </a:extLst>
          </p:cNvPr>
          <p:cNvSpPr>
            <a:spLocks noGrp="1"/>
          </p:cNvSpPr>
          <p:nvPr>
            <p:ph idx="1"/>
          </p:nvPr>
        </p:nvSpPr>
        <p:spPr>
          <a:xfrm>
            <a:off x="838200" y="1690534"/>
            <a:ext cx="10515600" cy="4351338"/>
          </a:xfrm>
        </p:spPr>
        <p:txBody>
          <a:bodyPr/>
          <a:lstStyle/>
          <a:p>
            <a:pPr marL="0" indent="0">
              <a:buNone/>
            </a:pPr>
            <a:r>
              <a:rPr lang="en-US" dirty="0"/>
              <a:t>rename(new = ‘old 1’, new_2 = old_2)</a:t>
            </a:r>
          </a:p>
        </p:txBody>
      </p:sp>
      <p:sp>
        <p:nvSpPr>
          <p:cNvPr id="4" name="Frame 3">
            <a:extLst>
              <a:ext uri="{FF2B5EF4-FFF2-40B4-BE49-F238E27FC236}">
                <a16:creationId xmlns:a16="http://schemas.microsoft.com/office/drawing/2014/main" id="{723EB750-9056-DF48-9E4F-C2B36C316A41}"/>
              </a:ext>
            </a:extLst>
          </p:cNvPr>
          <p:cNvSpPr/>
          <p:nvPr/>
        </p:nvSpPr>
        <p:spPr>
          <a:xfrm>
            <a:off x="194733" y="188383"/>
            <a:ext cx="11802533" cy="6481233"/>
          </a:xfrm>
          <a:prstGeom prst="frame">
            <a:avLst>
              <a:gd name="adj1" fmla="val 1641"/>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descr="A screenshot of a cell phone&#10;&#10;Description automatically generated">
            <a:extLst>
              <a:ext uri="{FF2B5EF4-FFF2-40B4-BE49-F238E27FC236}">
                <a16:creationId xmlns:a16="http://schemas.microsoft.com/office/drawing/2014/main" id="{038C1F3C-8487-1B43-ACC2-7E05D34B8D7F}"/>
              </a:ext>
            </a:extLst>
          </p:cNvPr>
          <p:cNvPicPr>
            <a:picLocks noChangeAspect="1"/>
          </p:cNvPicPr>
          <p:nvPr/>
        </p:nvPicPr>
        <p:blipFill rotWithShape="1">
          <a:blip r:embed="rId3"/>
          <a:srcRect r="36732"/>
          <a:stretch/>
        </p:blipFill>
        <p:spPr>
          <a:xfrm>
            <a:off x="1183783" y="2655242"/>
            <a:ext cx="3688081" cy="1937291"/>
          </a:xfrm>
          <a:prstGeom prst="rect">
            <a:avLst/>
          </a:prstGeom>
        </p:spPr>
      </p:pic>
      <p:pic>
        <p:nvPicPr>
          <p:cNvPr id="8" name="Picture 7" descr="A picture containing clock&#10;&#10;Description automatically generated">
            <a:extLst>
              <a:ext uri="{FF2B5EF4-FFF2-40B4-BE49-F238E27FC236}">
                <a16:creationId xmlns:a16="http://schemas.microsoft.com/office/drawing/2014/main" id="{AE5CE013-B580-4C47-BC67-9BD79DC52070}"/>
              </a:ext>
            </a:extLst>
          </p:cNvPr>
          <p:cNvPicPr>
            <a:picLocks noChangeAspect="1"/>
          </p:cNvPicPr>
          <p:nvPr/>
        </p:nvPicPr>
        <p:blipFill rotWithShape="1">
          <a:blip r:embed="rId4"/>
          <a:srcRect t="-1" r="37780" b="2878"/>
          <a:stretch/>
        </p:blipFill>
        <p:spPr>
          <a:xfrm>
            <a:off x="7037638" y="2764778"/>
            <a:ext cx="3421936" cy="1827755"/>
          </a:xfrm>
          <a:prstGeom prst="rect">
            <a:avLst/>
          </a:prstGeom>
        </p:spPr>
      </p:pic>
      <p:sp>
        <p:nvSpPr>
          <p:cNvPr id="9" name="Right Arrow 8">
            <a:extLst>
              <a:ext uri="{FF2B5EF4-FFF2-40B4-BE49-F238E27FC236}">
                <a16:creationId xmlns:a16="http://schemas.microsoft.com/office/drawing/2014/main" id="{5C2F80A6-FA8C-0349-B2F1-36965C358DA0}"/>
              </a:ext>
            </a:extLst>
          </p:cNvPr>
          <p:cNvSpPr/>
          <p:nvPr/>
        </p:nvSpPr>
        <p:spPr>
          <a:xfrm>
            <a:off x="5465547" y="3381571"/>
            <a:ext cx="978408" cy="4846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6943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73777-BC6E-3245-A0EA-4F6A294144DC}"/>
              </a:ext>
            </a:extLst>
          </p:cNvPr>
          <p:cNvSpPr>
            <a:spLocks noGrp="1"/>
          </p:cNvSpPr>
          <p:nvPr>
            <p:ph type="title"/>
          </p:nvPr>
        </p:nvSpPr>
        <p:spPr>
          <a:xfrm>
            <a:off x="337854" y="422275"/>
            <a:ext cx="10515600" cy="1325563"/>
          </a:xfrm>
        </p:spPr>
        <p:txBody>
          <a:bodyPr/>
          <a:lstStyle/>
          <a:p>
            <a:r>
              <a:rPr lang="en-US" dirty="0">
                <a:cs typeface="Times New Roman" panose="02020603050405020304" pitchFamily="18" charset="0"/>
              </a:rPr>
              <a:t>Tidying RSD Data: Renaming Columns</a:t>
            </a:r>
          </a:p>
        </p:txBody>
      </p:sp>
      <p:pic>
        <p:nvPicPr>
          <p:cNvPr id="5" name="Picture 4">
            <a:extLst>
              <a:ext uri="{FF2B5EF4-FFF2-40B4-BE49-F238E27FC236}">
                <a16:creationId xmlns:a16="http://schemas.microsoft.com/office/drawing/2014/main" id="{C8A0C63A-C7AF-7A47-8F4F-E00632BC0AD8}"/>
              </a:ext>
            </a:extLst>
          </p:cNvPr>
          <p:cNvPicPr>
            <a:picLocks noChangeAspect="1"/>
          </p:cNvPicPr>
          <p:nvPr/>
        </p:nvPicPr>
        <p:blipFill rotWithShape="1">
          <a:blip r:embed="rId3"/>
          <a:srcRect r="51172" b="35970"/>
          <a:stretch/>
        </p:blipFill>
        <p:spPr>
          <a:xfrm>
            <a:off x="1784713" y="1747838"/>
            <a:ext cx="8622574" cy="4610100"/>
          </a:xfrm>
          <a:prstGeom prst="rect">
            <a:avLst/>
          </a:prstGeom>
        </p:spPr>
      </p:pic>
    </p:spTree>
    <p:extLst>
      <p:ext uri="{BB962C8B-B14F-4D97-AF65-F5344CB8AC3E}">
        <p14:creationId xmlns:p14="http://schemas.microsoft.com/office/powerpoint/2010/main" val="3916383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1C71-857F-B948-A614-C91635D3E940}"/>
              </a:ext>
            </a:extLst>
          </p:cNvPr>
          <p:cNvSpPr>
            <a:spLocks noGrp="1"/>
          </p:cNvSpPr>
          <p:nvPr>
            <p:ph type="title"/>
          </p:nvPr>
        </p:nvSpPr>
        <p:spPr/>
        <p:txBody>
          <a:bodyPr/>
          <a:lstStyle/>
          <a:p>
            <a:r>
              <a:rPr lang="en-US" dirty="0"/>
              <a:t>Tidyverse function: select()</a:t>
            </a:r>
          </a:p>
        </p:txBody>
      </p:sp>
      <p:sp>
        <p:nvSpPr>
          <p:cNvPr id="3" name="Content Placeholder 2">
            <a:extLst>
              <a:ext uri="{FF2B5EF4-FFF2-40B4-BE49-F238E27FC236}">
                <a16:creationId xmlns:a16="http://schemas.microsoft.com/office/drawing/2014/main" id="{F7D4D1C0-7320-7C4B-AE3C-3FF875406642}"/>
              </a:ext>
            </a:extLst>
          </p:cNvPr>
          <p:cNvSpPr>
            <a:spLocks noGrp="1"/>
          </p:cNvSpPr>
          <p:nvPr>
            <p:ph idx="1"/>
          </p:nvPr>
        </p:nvSpPr>
        <p:spPr>
          <a:xfrm>
            <a:off x="838200" y="1571625"/>
            <a:ext cx="10515600" cy="4351338"/>
          </a:xfrm>
        </p:spPr>
        <p:txBody>
          <a:bodyPr/>
          <a:lstStyle/>
          <a:p>
            <a:pPr marL="0" indent="0">
              <a:buNone/>
            </a:pPr>
            <a:r>
              <a:rPr lang="en-US" dirty="0"/>
              <a:t>select(Column1, Column2)</a:t>
            </a:r>
          </a:p>
        </p:txBody>
      </p:sp>
      <p:sp>
        <p:nvSpPr>
          <p:cNvPr id="4" name="Frame 3">
            <a:extLst>
              <a:ext uri="{FF2B5EF4-FFF2-40B4-BE49-F238E27FC236}">
                <a16:creationId xmlns:a16="http://schemas.microsoft.com/office/drawing/2014/main" id="{723EB750-9056-DF48-9E4F-C2B36C316A41}"/>
              </a:ext>
            </a:extLst>
          </p:cNvPr>
          <p:cNvSpPr/>
          <p:nvPr/>
        </p:nvSpPr>
        <p:spPr>
          <a:xfrm>
            <a:off x="194733" y="188383"/>
            <a:ext cx="11802533" cy="6481233"/>
          </a:xfrm>
          <a:prstGeom prst="frame">
            <a:avLst>
              <a:gd name="adj1" fmla="val 1641"/>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0E0C7807-7497-2D4F-99DD-6799196C6B10}"/>
              </a:ext>
            </a:extLst>
          </p:cNvPr>
          <p:cNvPicPr>
            <a:picLocks noChangeAspect="1"/>
          </p:cNvPicPr>
          <p:nvPr/>
        </p:nvPicPr>
        <p:blipFill rotWithShape="1">
          <a:blip r:embed="rId3"/>
          <a:srcRect b="22108"/>
          <a:stretch/>
        </p:blipFill>
        <p:spPr>
          <a:xfrm>
            <a:off x="4351409" y="5044015"/>
            <a:ext cx="3111500" cy="1325563"/>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28DB342C-F07A-F341-90AF-03CEFEC83A7E}"/>
              </a:ext>
            </a:extLst>
          </p:cNvPr>
          <p:cNvPicPr>
            <a:picLocks noChangeAspect="1"/>
          </p:cNvPicPr>
          <p:nvPr/>
        </p:nvPicPr>
        <p:blipFill rotWithShape="1">
          <a:blip r:embed="rId4"/>
          <a:srcRect b="24751"/>
          <a:stretch/>
        </p:blipFill>
        <p:spPr>
          <a:xfrm>
            <a:off x="2007430" y="2665147"/>
            <a:ext cx="7799458" cy="1325563"/>
          </a:xfrm>
          <a:prstGeom prst="rect">
            <a:avLst/>
          </a:prstGeom>
        </p:spPr>
      </p:pic>
      <p:sp>
        <p:nvSpPr>
          <p:cNvPr id="10" name="Down Arrow 9">
            <a:extLst>
              <a:ext uri="{FF2B5EF4-FFF2-40B4-BE49-F238E27FC236}">
                <a16:creationId xmlns:a16="http://schemas.microsoft.com/office/drawing/2014/main" id="{4EF7977F-D69D-7649-A635-F33CA0D18FF3}"/>
              </a:ext>
            </a:extLst>
          </p:cNvPr>
          <p:cNvSpPr/>
          <p:nvPr/>
        </p:nvSpPr>
        <p:spPr>
          <a:xfrm>
            <a:off x="5664843" y="4182136"/>
            <a:ext cx="484632" cy="67045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5359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35847B-172B-EC42-A6CF-55008AEBD162}"/>
              </a:ext>
            </a:extLst>
          </p:cNvPr>
          <p:cNvPicPr>
            <a:picLocks noChangeAspect="1"/>
          </p:cNvPicPr>
          <p:nvPr/>
        </p:nvPicPr>
        <p:blipFill>
          <a:blip r:embed="rId3"/>
          <a:stretch>
            <a:fillRect/>
          </a:stretch>
        </p:blipFill>
        <p:spPr>
          <a:xfrm>
            <a:off x="3545697" y="2136596"/>
            <a:ext cx="8341504" cy="4495472"/>
          </a:xfrm>
          <a:prstGeom prst="rect">
            <a:avLst/>
          </a:prstGeom>
        </p:spPr>
      </p:pic>
      <p:sp>
        <p:nvSpPr>
          <p:cNvPr id="7" name="Rectangle 6">
            <a:extLst>
              <a:ext uri="{FF2B5EF4-FFF2-40B4-BE49-F238E27FC236}">
                <a16:creationId xmlns:a16="http://schemas.microsoft.com/office/drawing/2014/main" id="{09859A22-50DB-C542-A9A0-E42C6470F84B}"/>
              </a:ext>
            </a:extLst>
          </p:cNvPr>
          <p:cNvSpPr/>
          <p:nvPr/>
        </p:nvSpPr>
        <p:spPr>
          <a:xfrm>
            <a:off x="0" y="459223"/>
            <a:ext cx="12192000" cy="914400"/>
          </a:xfrm>
          <a:prstGeom prst="rect">
            <a:avLst/>
          </a:prstGeom>
          <a:solidFill>
            <a:srgbClr val="C00000"/>
          </a:solidFill>
          <a:ln w="88900">
            <a:solidFill>
              <a:srgbClr val="C00000"/>
            </a:solidFill>
            <a:extLst>
              <a:ext uri="{C807C97D-BFC1-408E-A445-0C87EB9F89A2}">
                <ask:lineSketchStyleProps xmlns:ask="http://schemas.microsoft.com/office/drawing/2018/sketchyshapes" sd="1219033472">
                  <a:custGeom>
                    <a:avLst/>
                    <a:gdLst>
                      <a:gd name="connsiteX0" fmla="*/ 0 w 12192000"/>
                      <a:gd name="connsiteY0" fmla="*/ 0 h 914400"/>
                      <a:gd name="connsiteX1" fmla="*/ 677333 w 12192000"/>
                      <a:gd name="connsiteY1" fmla="*/ 0 h 914400"/>
                      <a:gd name="connsiteX2" fmla="*/ 1354667 w 12192000"/>
                      <a:gd name="connsiteY2" fmla="*/ 0 h 914400"/>
                      <a:gd name="connsiteX3" fmla="*/ 2275840 w 12192000"/>
                      <a:gd name="connsiteY3" fmla="*/ 0 h 914400"/>
                      <a:gd name="connsiteX4" fmla="*/ 2831253 w 12192000"/>
                      <a:gd name="connsiteY4" fmla="*/ 0 h 914400"/>
                      <a:gd name="connsiteX5" fmla="*/ 3386667 w 12192000"/>
                      <a:gd name="connsiteY5" fmla="*/ 0 h 914400"/>
                      <a:gd name="connsiteX6" fmla="*/ 4064000 w 12192000"/>
                      <a:gd name="connsiteY6" fmla="*/ 0 h 914400"/>
                      <a:gd name="connsiteX7" fmla="*/ 4863253 w 12192000"/>
                      <a:gd name="connsiteY7" fmla="*/ 0 h 914400"/>
                      <a:gd name="connsiteX8" fmla="*/ 5662507 w 12192000"/>
                      <a:gd name="connsiteY8" fmla="*/ 0 h 914400"/>
                      <a:gd name="connsiteX9" fmla="*/ 6461760 w 12192000"/>
                      <a:gd name="connsiteY9" fmla="*/ 0 h 914400"/>
                      <a:gd name="connsiteX10" fmla="*/ 7382933 w 12192000"/>
                      <a:gd name="connsiteY10" fmla="*/ 0 h 914400"/>
                      <a:gd name="connsiteX11" fmla="*/ 8060267 w 12192000"/>
                      <a:gd name="connsiteY11" fmla="*/ 0 h 914400"/>
                      <a:gd name="connsiteX12" fmla="*/ 8859520 w 12192000"/>
                      <a:gd name="connsiteY12" fmla="*/ 0 h 914400"/>
                      <a:gd name="connsiteX13" fmla="*/ 9536853 w 12192000"/>
                      <a:gd name="connsiteY13" fmla="*/ 0 h 914400"/>
                      <a:gd name="connsiteX14" fmla="*/ 10214187 w 12192000"/>
                      <a:gd name="connsiteY14" fmla="*/ 0 h 914400"/>
                      <a:gd name="connsiteX15" fmla="*/ 10891520 w 12192000"/>
                      <a:gd name="connsiteY15" fmla="*/ 0 h 914400"/>
                      <a:gd name="connsiteX16" fmla="*/ 11203093 w 12192000"/>
                      <a:gd name="connsiteY16" fmla="*/ 0 h 914400"/>
                      <a:gd name="connsiteX17" fmla="*/ 12192000 w 12192000"/>
                      <a:gd name="connsiteY17" fmla="*/ 0 h 914400"/>
                      <a:gd name="connsiteX18" fmla="*/ 12192000 w 12192000"/>
                      <a:gd name="connsiteY18" fmla="*/ 429768 h 914400"/>
                      <a:gd name="connsiteX19" fmla="*/ 12192000 w 12192000"/>
                      <a:gd name="connsiteY19" fmla="*/ 914400 h 914400"/>
                      <a:gd name="connsiteX20" fmla="*/ 11636587 w 12192000"/>
                      <a:gd name="connsiteY20" fmla="*/ 914400 h 914400"/>
                      <a:gd name="connsiteX21" fmla="*/ 10959253 w 12192000"/>
                      <a:gd name="connsiteY21" fmla="*/ 914400 h 914400"/>
                      <a:gd name="connsiteX22" fmla="*/ 10647680 w 12192000"/>
                      <a:gd name="connsiteY22" fmla="*/ 914400 h 914400"/>
                      <a:gd name="connsiteX23" fmla="*/ 10092267 w 12192000"/>
                      <a:gd name="connsiteY23" fmla="*/ 914400 h 914400"/>
                      <a:gd name="connsiteX24" fmla="*/ 9293013 w 12192000"/>
                      <a:gd name="connsiteY24" fmla="*/ 914400 h 914400"/>
                      <a:gd name="connsiteX25" fmla="*/ 8859520 w 12192000"/>
                      <a:gd name="connsiteY25" fmla="*/ 914400 h 914400"/>
                      <a:gd name="connsiteX26" fmla="*/ 7938347 w 12192000"/>
                      <a:gd name="connsiteY26" fmla="*/ 914400 h 914400"/>
                      <a:gd name="connsiteX27" fmla="*/ 7017173 w 12192000"/>
                      <a:gd name="connsiteY27" fmla="*/ 914400 h 914400"/>
                      <a:gd name="connsiteX28" fmla="*/ 6339840 w 12192000"/>
                      <a:gd name="connsiteY28" fmla="*/ 914400 h 914400"/>
                      <a:gd name="connsiteX29" fmla="*/ 5418667 w 12192000"/>
                      <a:gd name="connsiteY29" fmla="*/ 914400 h 914400"/>
                      <a:gd name="connsiteX30" fmla="*/ 4741333 w 12192000"/>
                      <a:gd name="connsiteY30" fmla="*/ 914400 h 914400"/>
                      <a:gd name="connsiteX31" fmla="*/ 3942080 w 12192000"/>
                      <a:gd name="connsiteY31" fmla="*/ 914400 h 914400"/>
                      <a:gd name="connsiteX32" fmla="*/ 3630507 w 12192000"/>
                      <a:gd name="connsiteY32" fmla="*/ 914400 h 914400"/>
                      <a:gd name="connsiteX33" fmla="*/ 2709333 w 12192000"/>
                      <a:gd name="connsiteY33" fmla="*/ 914400 h 914400"/>
                      <a:gd name="connsiteX34" fmla="*/ 2153920 w 12192000"/>
                      <a:gd name="connsiteY34" fmla="*/ 914400 h 914400"/>
                      <a:gd name="connsiteX35" fmla="*/ 1354667 w 12192000"/>
                      <a:gd name="connsiteY35" fmla="*/ 914400 h 914400"/>
                      <a:gd name="connsiteX36" fmla="*/ 1043093 w 12192000"/>
                      <a:gd name="connsiteY36" fmla="*/ 914400 h 914400"/>
                      <a:gd name="connsiteX37" fmla="*/ 0 w 12192000"/>
                      <a:gd name="connsiteY37" fmla="*/ 914400 h 914400"/>
                      <a:gd name="connsiteX38" fmla="*/ 0 w 12192000"/>
                      <a:gd name="connsiteY38" fmla="*/ 466344 h 914400"/>
                      <a:gd name="connsiteX39" fmla="*/ 0 w 12192000"/>
                      <a:gd name="connsiteY3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914400" fill="none" extrusionOk="0">
                        <a:moveTo>
                          <a:pt x="0" y="0"/>
                        </a:moveTo>
                        <a:cubicBezTo>
                          <a:pt x="315639" y="26425"/>
                          <a:pt x="373807" y="13192"/>
                          <a:pt x="677333" y="0"/>
                        </a:cubicBezTo>
                        <a:cubicBezTo>
                          <a:pt x="980859" y="-13192"/>
                          <a:pt x="1115707" y="-29429"/>
                          <a:pt x="1354667" y="0"/>
                        </a:cubicBezTo>
                        <a:cubicBezTo>
                          <a:pt x="1593627" y="29429"/>
                          <a:pt x="1975456" y="18593"/>
                          <a:pt x="2275840" y="0"/>
                        </a:cubicBezTo>
                        <a:cubicBezTo>
                          <a:pt x="2576224" y="-18593"/>
                          <a:pt x="2555734" y="22845"/>
                          <a:pt x="2831253" y="0"/>
                        </a:cubicBezTo>
                        <a:cubicBezTo>
                          <a:pt x="3106772" y="-22845"/>
                          <a:pt x="3122865" y="8847"/>
                          <a:pt x="3386667" y="0"/>
                        </a:cubicBezTo>
                        <a:cubicBezTo>
                          <a:pt x="3650469" y="-8847"/>
                          <a:pt x="3825925" y="-18527"/>
                          <a:pt x="4064000" y="0"/>
                        </a:cubicBezTo>
                        <a:cubicBezTo>
                          <a:pt x="4302075" y="18527"/>
                          <a:pt x="4610394" y="18937"/>
                          <a:pt x="4863253" y="0"/>
                        </a:cubicBezTo>
                        <a:cubicBezTo>
                          <a:pt x="5116112" y="-18937"/>
                          <a:pt x="5312069" y="18406"/>
                          <a:pt x="5662507" y="0"/>
                        </a:cubicBezTo>
                        <a:cubicBezTo>
                          <a:pt x="6012945" y="-18406"/>
                          <a:pt x="6112021" y="-16046"/>
                          <a:pt x="6461760" y="0"/>
                        </a:cubicBezTo>
                        <a:cubicBezTo>
                          <a:pt x="6811499" y="16046"/>
                          <a:pt x="7053026" y="-22406"/>
                          <a:pt x="7382933" y="0"/>
                        </a:cubicBezTo>
                        <a:cubicBezTo>
                          <a:pt x="7712840" y="22406"/>
                          <a:pt x="7811451" y="-8057"/>
                          <a:pt x="8060267" y="0"/>
                        </a:cubicBezTo>
                        <a:cubicBezTo>
                          <a:pt x="8309083" y="8057"/>
                          <a:pt x="8627173" y="35623"/>
                          <a:pt x="8859520" y="0"/>
                        </a:cubicBezTo>
                        <a:cubicBezTo>
                          <a:pt x="9091867" y="-35623"/>
                          <a:pt x="9255106" y="8364"/>
                          <a:pt x="9536853" y="0"/>
                        </a:cubicBezTo>
                        <a:cubicBezTo>
                          <a:pt x="9818600" y="-8364"/>
                          <a:pt x="9979608" y="31685"/>
                          <a:pt x="10214187" y="0"/>
                        </a:cubicBezTo>
                        <a:cubicBezTo>
                          <a:pt x="10448766" y="-31685"/>
                          <a:pt x="10557955" y="-31014"/>
                          <a:pt x="10891520" y="0"/>
                        </a:cubicBezTo>
                        <a:cubicBezTo>
                          <a:pt x="11225085" y="31014"/>
                          <a:pt x="11127156" y="6403"/>
                          <a:pt x="11203093" y="0"/>
                        </a:cubicBezTo>
                        <a:cubicBezTo>
                          <a:pt x="11279030" y="-6403"/>
                          <a:pt x="11873161" y="-42696"/>
                          <a:pt x="12192000" y="0"/>
                        </a:cubicBezTo>
                        <a:cubicBezTo>
                          <a:pt x="12184050" y="131517"/>
                          <a:pt x="12186927" y="215261"/>
                          <a:pt x="12192000" y="429768"/>
                        </a:cubicBezTo>
                        <a:cubicBezTo>
                          <a:pt x="12197073" y="644275"/>
                          <a:pt x="12186449" y="812972"/>
                          <a:pt x="12192000" y="914400"/>
                        </a:cubicBezTo>
                        <a:cubicBezTo>
                          <a:pt x="11937589" y="917370"/>
                          <a:pt x="11834744" y="905748"/>
                          <a:pt x="11636587" y="914400"/>
                        </a:cubicBezTo>
                        <a:cubicBezTo>
                          <a:pt x="11438430" y="923052"/>
                          <a:pt x="11276539" y="899848"/>
                          <a:pt x="10959253" y="914400"/>
                        </a:cubicBezTo>
                        <a:cubicBezTo>
                          <a:pt x="10641967" y="928952"/>
                          <a:pt x="10734867" y="919433"/>
                          <a:pt x="10647680" y="914400"/>
                        </a:cubicBezTo>
                        <a:cubicBezTo>
                          <a:pt x="10560493" y="909367"/>
                          <a:pt x="10309425" y="889050"/>
                          <a:pt x="10092267" y="914400"/>
                        </a:cubicBezTo>
                        <a:cubicBezTo>
                          <a:pt x="9875109" y="939750"/>
                          <a:pt x="9655205" y="912687"/>
                          <a:pt x="9293013" y="914400"/>
                        </a:cubicBezTo>
                        <a:cubicBezTo>
                          <a:pt x="8930821" y="916113"/>
                          <a:pt x="8987236" y="920841"/>
                          <a:pt x="8859520" y="914400"/>
                        </a:cubicBezTo>
                        <a:cubicBezTo>
                          <a:pt x="8731804" y="907959"/>
                          <a:pt x="8332626" y="904459"/>
                          <a:pt x="7938347" y="914400"/>
                        </a:cubicBezTo>
                        <a:cubicBezTo>
                          <a:pt x="7544068" y="924341"/>
                          <a:pt x="7426687" y="919295"/>
                          <a:pt x="7017173" y="914400"/>
                        </a:cubicBezTo>
                        <a:cubicBezTo>
                          <a:pt x="6607659" y="909505"/>
                          <a:pt x="6627605" y="912513"/>
                          <a:pt x="6339840" y="914400"/>
                        </a:cubicBezTo>
                        <a:cubicBezTo>
                          <a:pt x="6052075" y="916287"/>
                          <a:pt x="5650450" y="870504"/>
                          <a:pt x="5418667" y="914400"/>
                        </a:cubicBezTo>
                        <a:cubicBezTo>
                          <a:pt x="5186884" y="958296"/>
                          <a:pt x="5053337" y="910549"/>
                          <a:pt x="4741333" y="914400"/>
                        </a:cubicBezTo>
                        <a:cubicBezTo>
                          <a:pt x="4429329" y="918251"/>
                          <a:pt x="4234848" y="942964"/>
                          <a:pt x="3942080" y="914400"/>
                        </a:cubicBezTo>
                        <a:cubicBezTo>
                          <a:pt x="3649312" y="885836"/>
                          <a:pt x="3725614" y="918407"/>
                          <a:pt x="3630507" y="914400"/>
                        </a:cubicBezTo>
                        <a:cubicBezTo>
                          <a:pt x="3535400" y="910393"/>
                          <a:pt x="2976521" y="899081"/>
                          <a:pt x="2709333" y="914400"/>
                        </a:cubicBezTo>
                        <a:cubicBezTo>
                          <a:pt x="2442145" y="929719"/>
                          <a:pt x="2306840" y="922633"/>
                          <a:pt x="2153920" y="914400"/>
                        </a:cubicBezTo>
                        <a:cubicBezTo>
                          <a:pt x="2001000" y="906167"/>
                          <a:pt x="1608773" y="907547"/>
                          <a:pt x="1354667" y="914400"/>
                        </a:cubicBezTo>
                        <a:cubicBezTo>
                          <a:pt x="1100561" y="921253"/>
                          <a:pt x="1127457" y="918824"/>
                          <a:pt x="1043093" y="914400"/>
                        </a:cubicBezTo>
                        <a:cubicBezTo>
                          <a:pt x="958729" y="909976"/>
                          <a:pt x="269932" y="929254"/>
                          <a:pt x="0" y="914400"/>
                        </a:cubicBezTo>
                        <a:cubicBezTo>
                          <a:pt x="-16828" y="720512"/>
                          <a:pt x="-3334" y="683034"/>
                          <a:pt x="0" y="466344"/>
                        </a:cubicBezTo>
                        <a:cubicBezTo>
                          <a:pt x="3334" y="249654"/>
                          <a:pt x="-9456" y="194538"/>
                          <a:pt x="0" y="0"/>
                        </a:cubicBezTo>
                        <a:close/>
                      </a:path>
                      <a:path w="12192000" h="914400" stroke="0" extrusionOk="0">
                        <a:moveTo>
                          <a:pt x="0" y="0"/>
                        </a:moveTo>
                        <a:cubicBezTo>
                          <a:pt x="172476" y="-1237"/>
                          <a:pt x="362690" y="-25324"/>
                          <a:pt x="555413" y="0"/>
                        </a:cubicBezTo>
                        <a:cubicBezTo>
                          <a:pt x="748136" y="25324"/>
                          <a:pt x="771955" y="-1228"/>
                          <a:pt x="866987" y="0"/>
                        </a:cubicBezTo>
                        <a:cubicBezTo>
                          <a:pt x="962019" y="1228"/>
                          <a:pt x="1600613" y="23388"/>
                          <a:pt x="1788160" y="0"/>
                        </a:cubicBezTo>
                        <a:cubicBezTo>
                          <a:pt x="1975707" y="-23388"/>
                          <a:pt x="2108729" y="-1887"/>
                          <a:pt x="2343573" y="0"/>
                        </a:cubicBezTo>
                        <a:cubicBezTo>
                          <a:pt x="2578417" y="1887"/>
                          <a:pt x="2752949" y="-24220"/>
                          <a:pt x="2898987" y="0"/>
                        </a:cubicBezTo>
                        <a:cubicBezTo>
                          <a:pt x="3045025" y="24220"/>
                          <a:pt x="3491919" y="21338"/>
                          <a:pt x="3820160" y="0"/>
                        </a:cubicBezTo>
                        <a:cubicBezTo>
                          <a:pt x="4148401" y="-21338"/>
                          <a:pt x="4081710" y="-3640"/>
                          <a:pt x="4253653" y="0"/>
                        </a:cubicBezTo>
                        <a:cubicBezTo>
                          <a:pt x="4425596" y="3640"/>
                          <a:pt x="4811390" y="16743"/>
                          <a:pt x="5174827" y="0"/>
                        </a:cubicBezTo>
                        <a:cubicBezTo>
                          <a:pt x="5538264" y="-16743"/>
                          <a:pt x="5741154" y="19844"/>
                          <a:pt x="6096000" y="0"/>
                        </a:cubicBezTo>
                        <a:cubicBezTo>
                          <a:pt x="6450846" y="-19844"/>
                          <a:pt x="6619865" y="-29521"/>
                          <a:pt x="6773333" y="0"/>
                        </a:cubicBezTo>
                        <a:cubicBezTo>
                          <a:pt x="6926801" y="29521"/>
                          <a:pt x="7451435" y="28560"/>
                          <a:pt x="7694507" y="0"/>
                        </a:cubicBezTo>
                        <a:cubicBezTo>
                          <a:pt x="7937579" y="-28560"/>
                          <a:pt x="8048651" y="20071"/>
                          <a:pt x="8249920" y="0"/>
                        </a:cubicBezTo>
                        <a:cubicBezTo>
                          <a:pt x="8451189" y="-20071"/>
                          <a:pt x="8573630" y="25711"/>
                          <a:pt x="8805333" y="0"/>
                        </a:cubicBezTo>
                        <a:cubicBezTo>
                          <a:pt x="9037036" y="-25711"/>
                          <a:pt x="9234701" y="-9987"/>
                          <a:pt x="9604587" y="0"/>
                        </a:cubicBezTo>
                        <a:cubicBezTo>
                          <a:pt x="9974473" y="9987"/>
                          <a:pt x="9998347" y="7806"/>
                          <a:pt x="10160000" y="0"/>
                        </a:cubicBezTo>
                        <a:cubicBezTo>
                          <a:pt x="10321653" y="-7806"/>
                          <a:pt x="10669739" y="-24619"/>
                          <a:pt x="11081173" y="0"/>
                        </a:cubicBezTo>
                        <a:cubicBezTo>
                          <a:pt x="11492607" y="24619"/>
                          <a:pt x="11649370" y="3326"/>
                          <a:pt x="12192000" y="0"/>
                        </a:cubicBezTo>
                        <a:cubicBezTo>
                          <a:pt x="12195080" y="208477"/>
                          <a:pt x="12174471" y="324697"/>
                          <a:pt x="12192000" y="457200"/>
                        </a:cubicBezTo>
                        <a:cubicBezTo>
                          <a:pt x="12209529" y="589703"/>
                          <a:pt x="12198816" y="736971"/>
                          <a:pt x="12192000" y="914400"/>
                        </a:cubicBezTo>
                        <a:cubicBezTo>
                          <a:pt x="12120711" y="924433"/>
                          <a:pt x="12028264" y="902478"/>
                          <a:pt x="11880427" y="914400"/>
                        </a:cubicBezTo>
                        <a:cubicBezTo>
                          <a:pt x="11732590" y="926322"/>
                          <a:pt x="11293641" y="928838"/>
                          <a:pt x="10959253" y="914400"/>
                        </a:cubicBezTo>
                        <a:cubicBezTo>
                          <a:pt x="10624865" y="899962"/>
                          <a:pt x="10551558" y="897796"/>
                          <a:pt x="10281920" y="914400"/>
                        </a:cubicBezTo>
                        <a:cubicBezTo>
                          <a:pt x="10012282" y="931004"/>
                          <a:pt x="9991656" y="924306"/>
                          <a:pt x="9848427" y="914400"/>
                        </a:cubicBezTo>
                        <a:cubicBezTo>
                          <a:pt x="9705198" y="904494"/>
                          <a:pt x="9336295" y="912469"/>
                          <a:pt x="9171093" y="914400"/>
                        </a:cubicBezTo>
                        <a:cubicBezTo>
                          <a:pt x="9005891" y="916331"/>
                          <a:pt x="8996229" y="914197"/>
                          <a:pt x="8859520" y="914400"/>
                        </a:cubicBezTo>
                        <a:cubicBezTo>
                          <a:pt x="8722811" y="914603"/>
                          <a:pt x="8665264" y="924784"/>
                          <a:pt x="8547947" y="914400"/>
                        </a:cubicBezTo>
                        <a:cubicBezTo>
                          <a:pt x="8430630" y="904016"/>
                          <a:pt x="8018183" y="943319"/>
                          <a:pt x="7870613" y="914400"/>
                        </a:cubicBezTo>
                        <a:cubicBezTo>
                          <a:pt x="7723043" y="885481"/>
                          <a:pt x="7565898" y="895859"/>
                          <a:pt x="7437120" y="914400"/>
                        </a:cubicBezTo>
                        <a:cubicBezTo>
                          <a:pt x="7308342" y="932941"/>
                          <a:pt x="6861985" y="906019"/>
                          <a:pt x="6637867" y="914400"/>
                        </a:cubicBezTo>
                        <a:cubicBezTo>
                          <a:pt x="6413749" y="922781"/>
                          <a:pt x="6322049" y="928793"/>
                          <a:pt x="6204373" y="914400"/>
                        </a:cubicBezTo>
                        <a:cubicBezTo>
                          <a:pt x="6086697" y="900007"/>
                          <a:pt x="5703208" y="944247"/>
                          <a:pt x="5405120" y="914400"/>
                        </a:cubicBezTo>
                        <a:cubicBezTo>
                          <a:pt x="5107032" y="884553"/>
                          <a:pt x="5189199" y="902750"/>
                          <a:pt x="5093547" y="914400"/>
                        </a:cubicBezTo>
                        <a:cubicBezTo>
                          <a:pt x="4997895" y="926050"/>
                          <a:pt x="4677741" y="915677"/>
                          <a:pt x="4294293" y="914400"/>
                        </a:cubicBezTo>
                        <a:cubicBezTo>
                          <a:pt x="3910845" y="913123"/>
                          <a:pt x="4034300" y="920941"/>
                          <a:pt x="3860800" y="914400"/>
                        </a:cubicBezTo>
                        <a:cubicBezTo>
                          <a:pt x="3687300" y="907859"/>
                          <a:pt x="3657041" y="922996"/>
                          <a:pt x="3549227" y="914400"/>
                        </a:cubicBezTo>
                        <a:cubicBezTo>
                          <a:pt x="3441413" y="905804"/>
                          <a:pt x="3276859" y="915557"/>
                          <a:pt x="3115733" y="914400"/>
                        </a:cubicBezTo>
                        <a:cubicBezTo>
                          <a:pt x="2954607" y="913243"/>
                          <a:pt x="2501639" y="921921"/>
                          <a:pt x="2316480" y="914400"/>
                        </a:cubicBezTo>
                        <a:cubicBezTo>
                          <a:pt x="2131321" y="906879"/>
                          <a:pt x="2071054" y="907609"/>
                          <a:pt x="1882987" y="914400"/>
                        </a:cubicBezTo>
                        <a:cubicBezTo>
                          <a:pt x="1694920" y="921191"/>
                          <a:pt x="1692679" y="918977"/>
                          <a:pt x="1571413" y="914400"/>
                        </a:cubicBezTo>
                        <a:cubicBezTo>
                          <a:pt x="1450147" y="909823"/>
                          <a:pt x="1287965" y="902719"/>
                          <a:pt x="1137920" y="914400"/>
                        </a:cubicBezTo>
                        <a:cubicBezTo>
                          <a:pt x="987875" y="926081"/>
                          <a:pt x="809862" y="921720"/>
                          <a:pt x="582507" y="914400"/>
                        </a:cubicBezTo>
                        <a:cubicBezTo>
                          <a:pt x="355152" y="907080"/>
                          <a:pt x="209818" y="925878"/>
                          <a:pt x="0" y="914400"/>
                        </a:cubicBezTo>
                        <a:cubicBezTo>
                          <a:pt x="-10091" y="724216"/>
                          <a:pt x="6047" y="617764"/>
                          <a:pt x="0" y="475488"/>
                        </a:cubicBezTo>
                        <a:cubicBezTo>
                          <a:pt x="-6047" y="333212"/>
                          <a:pt x="-22534" y="186952"/>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797D22-BB7A-AA41-ADF0-511064C0147D}"/>
              </a:ext>
            </a:extLst>
          </p:cNvPr>
          <p:cNvSpPr>
            <a:spLocks noGrp="1"/>
          </p:cNvSpPr>
          <p:nvPr>
            <p:ph type="title"/>
          </p:nvPr>
        </p:nvSpPr>
        <p:spPr>
          <a:xfrm>
            <a:off x="838199" y="253641"/>
            <a:ext cx="10515600" cy="1325563"/>
          </a:xfrm>
        </p:spPr>
        <p:txBody>
          <a:bodyPr/>
          <a:lstStyle/>
          <a:p>
            <a:r>
              <a:rPr lang="en-US" dirty="0">
                <a:solidFill>
                  <a:schemeClr val="bg1"/>
                </a:solidFill>
                <a:latin typeface="Times New Roman" panose="02020603050405020304" pitchFamily="18" charset="0"/>
                <a:cs typeface="Times New Roman" panose="02020603050405020304" pitchFamily="18" charset="0"/>
              </a:rPr>
              <a:t>On Moodle:</a:t>
            </a:r>
          </a:p>
        </p:txBody>
      </p:sp>
      <p:sp>
        <p:nvSpPr>
          <p:cNvPr id="3" name="Content Placeholder 2">
            <a:extLst>
              <a:ext uri="{FF2B5EF4-FFF2-40B4-BE49-F238E27FC236}">
                <a16:creationId xmlns:a16="http://schemas.microsoft.com/office/drawing/2014/main" id="{EBDF51CC-FF25-704A-AE6A-27BFA4016712}"/>
              </a:ext>
            </a:extLst>
          </p:cNvPr>
          <p:cNvSpPr>
            <a:spLocks noGrp="1"/>
          </p:cNvSpPr>
          <p:nvPr>
            <p:ph idx="1"/>
          </p:nvPr>
        </p:nvSpPr>
        <p:spPr>
          <a:xfrm>
            <a:off x="838199" y="1690688"/>
            <a:ext cx="5618019" cy="4351338"/>
          </a:xfrm>
        </p:spPr>
        <p:txBody>
          <a:bodyPr/>
          <a:lstStyle/>
          <a:p>
            <a:r>
              <a:rPr lang="en-US" dirty="0"/>
              <a:t>Chem311_Soil_Lab.zip</a:t>
            </a:r>
          </a:p>
          <a:p>
            <a:r>
              <a:rPr lang="en-US" dirty="0"/>
              <a:t>Tidying Data Presentation</a:t>
            </a:r>
          </a:p>
        </p:txBody>
      </p:sp>
    </p:spTree>
    <p:extLst>
      <p:ext uri="{BB962C8B-B14F-4D97-AF65-F5344CB8AC3E}">
        <p14:creationId xmlns:p14="http://schemas.microsoft.com/office/powerpoint/2010/main" val="3860398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73777-BC6E-3245-A0EA-4F6A294144DC}"/>
              </a:ext>
            </a:extLst>
          </p:cNvPr>
          <p:cNvSpPr>
            <a:spLocks noGrp="1"/>
          </p:cNvSpPr>
          <p:nvPr>
            <p:ph type="title"/>
          </p:nvPr>
        </p:nvSpPr>
        <p:spPr>
          <a:xfrm>
            <a:off x="407126" y="500062"/>
            <a:ext cx="10515600" cy="1325563"/>
          </a:xfrm>
        </p:spPr>
        <p:txBody>
          <a:bodyPr/>
          <a:lstStyle/>
          <a:p>
            <a:r>
              <a:rPr lang="en-US" dirty="0"/>
              <a:t>Tidying RSD Data: Selecting RSD Data</a:t>
            </a:r>
          </a:p>
        </p:txBody>
      </p:sp>
      <p:pic>
        <p:nvPicPr>
          <p:cNvPr id="4" name="Picture 3">
            <a:extLst>
              <a:ext uri="{FF2B5EF4-FFF2-40B4-BE49-F238E27FC236}">
                <a16:creationId xmlns:a16="http://schemas.microsoft.com/office/drawing/2014/main" id="{D963D9E3-ECF8-E04E-8B74-7D35A8D48E5B}"/>
              </a:ext>
            </a:extLst>
          </p:cNvPr>
          <p:cNvPicPr>
            <a:picLocks noChangeAspect="1"/>
          </p:cNvPicPr>
          <p:nvPr/>
        </p:nvPicPr>
        <p:blipFill rotWithShape="1">
          <a:blip r:embed="rId3"/>
          <a:srcRect r="28736" b="28956"/>
          <a:stretch/>
        </p:blipFill>
        <p:spPr>
          <a:xfrm>
            <a:off x="407126" y="1581149"/>
            <a:ext cx="11377748" cy="4624573"/>
          </a:xfrm>
          <a:prstGeom prst="rect">
            <a:avLst/>
          </a:prstGeom>
        </p:spPr>
      </p:pic>
    </p:spTree>
    <p:extLst>
      <p:ext uri="{BB962C8B-B14F-4D97-AF65-F5344CB8AC3E}">
        <p14:creationId xmlns:p14="http://schemas.microsoft.com/office/powerpoint/2010/main" val="2302705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1C71-857F-B948-A614-C91635D3E940}"/>
              </a:ext>
            </a:extLst>
          </p:cNvPr>
          <p:cNvSpPr>
            <a:spLocks noGrp="1"/>
          </p:cNvSpPr>
          <p:nvPr>
            <p:ph type="title"/>
          </p:nvPr>
        </p:nvSpPr>
        <p:spPr/>
        <p:txBody>
          <a:bodyPr/>
          <a:lstStyle/>
          <a:p>
            <a:r>
              <a:rPr lang="en-US" dirty="0"/>
              <a:t>Tidyverse function: gather()</a:t>
            </a:r>
          </a:p>
        </p:txBody>
      </p:sp>
      <p:sp>
        <p:nvSpPr>
          <p:cNvPr id="3" name="Content Placeholder 2">
            <a:extLst>
              <a:ext uri="{FF2B5EF4-FFF2-40B4-BE49-F238E27FC236}">
                <a16:creationId xmlns:a16="http://schemas.microsoft.com/office/drawing/2014/main" id="{F7D4D1C0-7320-7C4B-AE3C-3FF875406642}"/>
              </a:ext>
            </a:extLst>
          </p:cNvPr>
          <p:cNvSpPr>
            <a:spLocks noGrp="1"/>
          </p:cNvSpPr>
          <p:nvPr>
            <p:ph idx="1"/>
          </p:nvPr>
        </p:nvSpPr>
        <p:spPr>
          <a:xfrm>
            <a:off x="838200" y="1571625"/>
            <a:ext cx="10515600" cy="4351338"/>
          </a:xfrm>
        </p:spPr>
        <p:txBody>
          <a:bodyPr/>
          <a:lstStyle/>
          <a:p>
            <a:pPr marL="0" indent="0">
              <a:buNone/>
            </a:pPr>
            <a:r>
              <a:rPr lang="en-US" dirty="0"/>
              <a:t>gather( As, Cr, key= “Metal”, value= “RSD")</a:t>
            </a:r>
          </a:p>
        </p:txBody>
      </p:sp>
      <p:sp>
        <p:nvSpPr>
          <p:cNvPr id="4" name="Frame 3">
            <a:extLst>
              <a:ext uri="{FF2B5EF4-FFF2-40B4-BE49-F238E27FC236}">
                <a16:creationId xmlns:a16="http://schemas.microsoft.com/office/drawing/2014/main" id="{723EB750-9056-DF48-9E4F-C2B36C316A41}"/>
              </a:ext>
            </a:extLst>
          </p:cNvPr>
          <p:cNvSpPr/>
          <p:nvPr/>
        </p:nvSpPr>
        <p:spPr>
          <a:xfrm>
            <a:off x="194733" y="188383"/>
            <a:ext cx="11802533" cy="6481233"/>
          </a:xfrm>
          <a:prstGeom prst="frame">
            <a:avLst>
              <a:gd name="adj1" fmla="val 1641"/>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wn Arrow 9">
            <a:extLst>
              <a:ext uri="{FF2B5EF4-FFF2-40B4-BE49-F238E27FC236}">
                <a16:creationId xmlns:a16="http://schemas.microsoft.com/office/drawing/2014/main" id="{4EF7977F-D69D-7649-A635-F33CA0D18FF3}"/>
              </a:ext>
            </a:extLst>
          </p:cNvPr>
          <p:cNvSpPr/>
          <p:nvPr/>
        </p:nvSpPr>
        <p:spPr>
          <a:xfrm rot="16200000">
            <a:off x="4263755" y="3808831"/>
            <a:ext cx="484632" cy="67045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F3C7A4A-4CC3-4D4C-B2F0-D89AF2498C62}"/>
              </a:ext>
            </a:extLst>
          </p:cNvPr>
          <p:cNvPicPr>
            <a:picLocks noChangeAspect="1"/>
          </p:cNvPicPr>
          <p:nvPr/>
        </p:nvPicPr>
        <p:blipFill rotWithShape="1">
          <a:blip r:embed="rId3"/>
          <a:srcRect b="24366"/>
          <a:stretch/>
        </p:blipFill>
        <p:spPr>
          <a:xfrm>
            <a:off x="838200" y="3481276"/>
            <a:ext cx="3149600" cy="1325563"/>
          </a:xfrm>
          <a:prstGeom prst="rect">
            <a:avLst/>
          </a:prstGeom>
        </p:spPr>
      </p:pic>
      <p:pic>
        <p:nvPicPr>
          <p:cNvPr id="11" name="Picture 10">
            <a:extLst>
              <a:ext uri="{FF2B5EF4-FFF2-40B4-BE49-F238E27FC236}">
                <a16:creationId xmlns:a16="http://schemas.microsoft.com/office/drawing/2014/main" id="{860BC65D-518B-AD4D-AC6D-519CF0839D06}"/>
              </a:ext>
            </a:extLst>
          </p:cNvPr>
          <p:cNvPicPr>
            <a:picLocks noChangeAspect="1"/>
          </p:cNvPicPr>
          <p:nvPr/>
        </p:nvPicPr>
        <p:blipFill>
          <a:blip r:embed="rId4"/>
          <a:stretch>
            <a:fillRect/>
          </a:stretch>
        </p:blipFill>
        <p:spPr>
          <a:xfrm>
            <a:off x="5270737" y="3089275"/>
            <a:ext cx="3187700" cy="2197100"/>
          </a:xfrm>
          <a:prstGeom prst="rect">
            <a:avLst/>
          </a:prstGeom>
        </p:spPr>
      </p:pic>
      <p:pic>
        <p:nvPicPr>
          <p:cNvPr id="9" name="Picture 8" descr="A picture containing room, food&#10;&#10;Description automatically generated">
            <a:extLst>
              <a:ext uri="{FF2B5EF4-FFF2-40B4-BE49-F238E27FC236}">
                <a16:creationId xmlns:a16="http://schemas.microsoft.com/office/drawing/2014/main" id="{37A8C349-8803-0449-8694-A205F78FAC8A}"/>
              </a:ext>
            </a:extLst>
          </p:cNvPr>
          <p:cNvPicPr>
            <a:picLocks noChangeAspect="1"/>
          </p:cNvPicPr>
          <p:nvPr/>
        </p:nvPicPr>
        <p:blipFill>
          <a:blip r:embed="rId5"/>
          <a:stretch>
            <a:fillRect/>
          </a:stretch>
        </p:blipFill>
        <p:spPr>
          <a:xfrm>
            <a:off x="8595540" y="365125"/>
            <a:ext cx="3187700" cy="3750236"/>
          </a:xfrm>
          <a:prstGeom prst="rect">
            <a:avLst/>
          </a:prstGeom>
        </p:spPr>
      </p:pic>
    </p:spTree>
    <p:extLst>
      <p:ext uri="{BB962C8B-B14F-4D97-AF65-F5344CB8AC3E}">
        <p14:creationId xmlns:p14="http://schemas.microsoft.com/office/powerpoint/2010/main" val="2744679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73777-BC6E-3245-A0EA-4F6A294144DC}"/>
              </a:ext>
            </a:extLst>
          </p:cNvPr>
          <p:cNvSpPr>
            <a:spLocks noGrp="1"/>
          </p:cNvSpPr>
          <p:nvPr>
            <p:ph type="title"/>
          </p:nvPr>
        </p:nvSpPr>
        <p:spPr>
          <a:xfrm>
            <a:off x="407126" y="500062"/>
            <a:ext cx="10515600" cy="1325563"/>
          </a:xfrm>
        </p:spPr>
        <p:txBody>
          <a:bodyPr/>
          <a:lstStyle/>
          <a:p>
            <a:r>
              <a:rPr lang="en-US" dirty="0"/>
              <a:t>Tidying RSD Data: Gathering the RSD Data</a:t>
            </a:r>
          </a:p>
        </p:txBody>
      </p:sp>
      <p:pic>
        <p:nvPicPr>
          <p:cNvPr id="8" name="Picture 7">
            <a:extLst>
              <a:ext uri="{FF2B5EF4-FFF2-40B4-BE49-F238E27FC236}">
                <a16:creationId xmlns:a16="http://schemas.microsoft.com/office/drawing/2014/main" id="{841499AE-DE64-804C-9D38-B1D7D0AB1D85}"/>
              </a:ext>
            </a:extLst>
          </p:cNvPr>
          <p:cNvPicPr>
            <a:picLocks noChangeAspect="1"/>
          </p:cNvPicPr>
          <p:nvPr/>
        </p:nvPicPr>
        <p:blipFill rotWithShape="1">
          <a:blip r:embed="rId3"/>
          <a:srcRect t="14997" b="21352"/>
          <a:stretch/>
        </p:blipFill>
        <p:spPr>
          <a:xfrm>
            <a:off x="407126" y="1825625"/>
            <a:ext cx="11377748" cy="2952750"/>
          </a:xfrm>
          <a:prstGeom prst="rect">
            <a:avLst/>
          </a:prstGeom>
        </p:spPr>
      </p:pic>
    </p:spTree>
    <p:extLst>
      <p:ext uri="{BB962C8B-B14F-4D97-AF65-F5344CB8AC3E}">
        <p14:creationId xmlns:p14="http://schemas.microsoft.com/office/powerpoint/2010/main" val="729000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1C71-857F-B948-A614-C91635D3E940}"/>
              </a:ext>
            </a:extLst>
          </p:cNvPr>
          <p:cNvSpPr>
            <a:spLocks noGrp="1"/>
          </p:cNvSpPr>
          <p:nvPr>
            <p:ph type="title"/>
          </p:nvPr>
        </p:nvSpPr>
        <p:spPr/>
        <p:txBody>
          <a:bodyPr/>
          <a:lstStyle/>
          <a:p>
            <a:r>
              <a:rPr lang="en-US" dirty="0"/>
              <a:t>Tidyverse function: mutate()</a:t>
            </a:r>
          </a:p>
        </p:txBody>
      </p:sp>
      <p:sp>
        <p:nvSpPr>
          <p:cNvPr id="3" name="Content Placeholder 2">
            <a:extLst>
              <a:ext uri="{FF2B5EF4-FFF2-40B4-BE49-F238E27FC236}">
                <a16:creationId xmlns:a16="http://schemas.microsoft.com/office/drawing/2014/main" id="{F7D4D1C0-7320-7C4B-AE3C-3FF875406642}"/>
              </a:ext>
            </a:extLst>
          </p:cNvPr>
          <p:cNvSpPr>
            <a:spLocks noGrp="1"/>
          </p:cNvSpPr>
          <p:nvPr>
            <p:ph idx="1"/>
          </p:nvPr>
        </p:nvSpPr>
        <p:spPr>
          <a:xfrm>
            <a:off x="838200" y="1571625"/>
            <a:ext cx="10515600" cy="4351338"/>
          </a:xfrm>
        </p:spPr>
        <p:txBody>
          <a:bodyPr/>
          <a:lstStyle/>
          <a:p>
            <a:pPr marL="0" indent="0">
              <a:buNone/>
            </a:pPr>
            <a:r>
              <a:rPr lang="en-US" dirty="0"/>
              <a:t>mutate( </a:t>
            </a:r>
            <a:r>
              <a:rPr lang="en-US" dirty="0" err="1"/>
              <a:t>new_column</a:t>
            </a:r>
            <a:r>
              <a:rPr lang="en-US" dirty="0"/>
              <a:t>= new data)</a:t>
            </a:r>
          </a:p>
        </p:txBody>
      </p:sp>
      <p:sp>
        <p:nvSpPr>
          <p:cNvPr id="4" name="Frame 3">
            <a:extLst>
              <a:ext uri="{FF2B5EF4-FFF2-40B4-BE49-F238E27FC236}">
                <a16:creationId xmlns:a16="http://schemas.microsoft.com/office/drawing/2014/main" id="{723EB750-9056-DF48-9E4F-C2B36C316A41}"/>
              </a:ext>
            </a:extLst>
          </p:cNvPr>
          <p:cNvSpPr/>
          <p:nvPr/>
        </p:nvSpPr>
        <p:spPr>
          <a:xfrm>
            <a:off x="194733" y="188383"/>
            <a:ext cx="11802533" cy="6481233"/>
          </a:xfrm>
          <a:prstGeom prst="frame">
            <a:avLst>
              <a:gd name="adj1" fmla="val 1641"/>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wn Arrow 9">
            <a:extLst>
              <a:ext uri="{FF2B5EF4-FFF2-40B4-BE49-F238E27FC236}">
                <a16:creationId xmlns:a16="http://schemas.microsoft.com/office/drawing/2014/main" id="{4EF7977F-D69D-7649-A635-F33CA0D18FF3}"/>
              </a:ext>
            </a:extLst>
          </p:cNvPr>
          <p:cNvSpPr/>
          <p:nvPr/>
        </p:nvSpPr>
        <p:spPr>
          <a:xfrm rot="16200000">
            <a:off x="4486786" y="4060588"/>
            <a:ext cx="484632" cy="67045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860BC65D-518B-AD4D-AC6D-519CF0839D06}"/>
              </a:ext>
            </a:extLst>
          </p:cNvPr>
          <p:cNvPicPr>
            <a:picLocks noChangeAspect="1"/>
          </p:cNvPicPr>
          <p:nvPr/>
        </p:nvPicPr>
        <p:blipFill>
          <a:blip r:embed="rId3"/>
          <a:stretch>
            <a:fillRect/>
          </a:stretch>
        </p:blipFill>
        <p:spPr>
          <a:xfrm>
            <a:off x="792467" y="3297264"/>
            <a:ext cx="3187700" cy="2197100"/>
          </a:xfrm>
          <a:prstGeom prst="rect">
            <a:avLst/>
          </a:prstGeom>
        </p:spPr>
      </p:pic>
      <p:pic>
        <p:nvPicPr>
          <p:cNvPr id="5" name="Picture 4">
            <a:extLst>
              <a:ext uri="{FF2B5EF4-FFF2-40B4-BE49-F238E27FC236}">
                <a16:creationId xmlns:a16="http://schemas.microsoft.com/office/drawing/2014/main" id="{BB8EC587-1D6D-DE4C-9C3A-CCD931AE410A}"/>
              </a:ext>
            </a:extLst>
          </p:cNvPr>
          <p:cNvPicPr>
            <a:picLocks noChangeAspect="1"/>
          </p:cNvPicPr>
          <p:nvPr/>
        </p:nvPicPr>
        <p:blipFill>
          <a:blip r:embed="rId4"/>
          <a:stretch>
            <a:fillRect/>
          </a:stretch>
        </p:blipFill>
        <p:spPr>
          <a:xfrm>
            <a:off x="5610140" y="3428999"/>
            <a:ext cx="5111919" cy="2197100"/>
          </a:xfrm>
          <a:prstGeom prst="rect">
            <a:avLst/>
          </a:prstGeom>
        </p:spPr>
      </p:pic>
      <p:pic>
        <p:nvPicPr>
          <p:cNvPr id="8" name="Picture 7" descr="A picture containing indoor, table, computer, sitting&#10;&#10;Description automatically generated">
            <a:extLst>
              <a:ext uri="{FF2B5EF4-FFF2-40B4-BE49-F238E27FC236}">
                <a16:creationId xmlns:a16="http://schemas.microsoft.com/office/drawing/2014/main" id="{733B8AEB-5137-A446-A777-7303234C130A}"/>
              </a:ext>
            </a:extLst>
          </p:cNvPr>
          <p:cNvPicPr>
            <a:picLocks noChangeAspect="1"/>
          </p:cNvPicPr>
          <p:nvPr/>
        </p:nvPicPr>
        <p:blipFill>
          <a:blip r:embed="rId5"/>
          <a:stretch>
            <a:fillRect/>
          </a:stretch>
        </p:blipFill>
        <p:spPr>
          <a:xfrm>
            <a:off x="8211835" y="365125"/>
            <a:ext cx="3401291" cy="2978273"/>
          </a:xfrm>
          <a:prstGeom prst="rect">
            <a:avLst/>
          </a:prstGeom>
        </p:spPr>
      </p:pic>
    </p:spTree>
    <p:extLst>
      <p:ext uri="{BB962C8B-B14F-4D97-AF65-F5344CB8AC3E}">
        <p14:creationId xmlns:p14="http://schemas.microsoft.com/office/powerpoint/2010/main" val="480539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73777-BC6E-3245-A0EA-4F6A294144DC}"/>
              </a:ext>
            </a:extLst>
          </p:cNvPr>
          <p:cNvSpPr>
            <a:spLocks noGrp="1"/>
          </p:cNvSpPr>
          <p:nvPr>
            <p:ph type="title"/>
          </p:nvPr>
        </p:nvSpPr>
        <p:spPr>
          <a:xfrm>
            <a:off x="407126" y="500062"/>
            <a:ext cx="10515600" cy="1325563"/>
          </a:xfrm>
        </p:spPr>
        <p:txBody>
          <a:bodyPr/>
          <a:lstStyle/>
          <a:p>
            <a:r>
              <a:rPr lang="en-US" dirty="0"/>
              <a:t>Tidying RSD Data: Mutating the RSD Data</a:t>
            </a:r>
          </a:p>
        </p:txBody>
      </p:sp>
      <p:pic>
        <p:nvPicPr>
          <p:cNvPr id="8" name="Picture 7">
            <a:extLst>
              <a:ext uri="{FF2B5EF4-FFF2-40B4-BE49-F238E27FC236}">
                <a16:creationId xmlns:a16="http://schemas.microsoft.com/office/drawing/2014/main" id="{841499AE-DE64-804C-9D38-B1D7D0AB1D85}"/>
              </a:ext>
            </a:extLst>
          </p:cNvPr>
          <p:cNvPicPr>
            <a:picLocks noChangeAspect="1"/>
          </p:cNvPicPr>
          <p:nvPr/>
        </p:nvPicPr>
        <p:blipFill rotWithShape="1">
          <a:blip r:embed="rId3"/>
          <a:srcRect t="-951" b="1573"/>
          <a:stretch/>
        </p:blipFill>
        <p:spPr>
          <a:xfrm>
            <a:off x="407126" y="1747838"/>
            <a:ext cx="11377748" cy="4610100"/>
          </a:xfrm>
          <a:prstGeom prst="rect">
            <a:avLst/>
          </a:prstGeom>
        </p:spPr>
      </p:pic>
    </p:spTree>
    <p:extLst>
      <p:ext uri="{BB962C8B-B14F-4D97-AF65-F5344CB8AC3E}">
        <p14:creationId xmlns:p14="http://schemas.microsoft.com/office/powerpoint/2010/main" val="1395171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73777-BC6E-3245-A0EA-4F6A294144DC}"/>
              </a:ext>
            </a:extLst>
          </p:cNvPr>
          <p:cNvSpPr>
            <a:spLocks noGrp="1"/>
          </p:cNvSpPr>
          <p:nvPr>
            <p:ph type="title"/>
          </p:nvPr>
        </p:nvSpPr>
        <p:spPr>
          <a:xfrm>
            <a:off x="838200" y="500062"/>
            <a:ext cx="10515600" cy="1325563"/>
          </a:xfrm>
        </p:spPr>
        <p:txBody>
          <a:bodyPr/>
          <a:lstStyle/>
          <a:p>
            <a:r>
              <a:rPr lang="en-US" dirty="0"/>
              <a:t>Tidy RSD Data</a:t>
            </a:r>
          </a:p>
        </p:txBody>
      </p:sp>
      <p:pic>
        <p:nvPicPr>
          <p:cNvPr id="4" name="Picture 3">
            <a:extLst>
              <a:ext uri="{FF2B5EF4-FFF2-40B4-BE49-F238E27FC236}">
                <a16:creationId xmlns:a16="http://schemas.microsoft.com/office/drawing/2014/main" id="{A71E0D7B-740F-374F-B7D2-BD1FD7E38762}"/>
              </a:ext>
            </a:extLst>
          </p:cNvPr>
          <p:cNvPicPr>
            <a:picLocks noChangeAspect="1"/>
          </p:cNvPicPr>
          <p:nvPr/>
        </p:nvPicPr>
        <p:blipFill>
          <a:blip r:embed="rId3"/>
          <a:stretch>
            <a:fillRect/>
          </a:stretch>
        </p:blipFill>
        <p:spPr>
          <a:xfrm>
            <a:off x="3448776" y="1825625"/>
            <a:ext cx="4432300" cy="3670300"/>
          </a:xfrm>
          <a:prstGeom prst="rect">
            <a:avLst/>
          </a:prstGeom>
          <a:ln>
            <a:solidFill>
              <a:srgbClr val="C00000"/>
            </a:solidFill>
          </a:ln>
        </p:spPr>
      </p:pic>
    </p:spTree>
    <p:extLst>
      <p:ext uri="{BB962C8B-B14F-4D97-AF65-F5344CB8AC3E}">
        <p14:creationId xmlns:p14="http://schemas.microsoft.com/office/powerpoint/2010/main" val="1158448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D8A33-C5BD-814D-854C-7146E9961433}"/>
              </a:ext>
            </a:extLst>
          </p:cNvPr>
          <p:cNvSpPr>
            <a:spLocks noGrp="1"/>
          </p:cNvSpPr>
          <p:nvPr>
            <p:ph type="title"/>
          </p:nvPr>
        </p:nvSpPr>
        <p:spPr>
          <a:xfrm>
            <a:off x="266700" y="171451"/>
            <a:ext cx="10515600" cy="1325563"/>
          </a:xfrm>
        </p:spPr>
        <p:txBody>
          <a:bodyPr>
            <a:normAutofit/>
          </a:bodyPr>
          <a:lstStyle/>
          <a:p>
            <a:pPr algn="ctr"/>
            <a:r>
              <a:rPr lang="en-US" sz="5400" dirty="0">
                <a:latin typeface="Times New Roman" panose="02020603050405020304" pitchFamily="18" charset="0"/>
                <a:cs typeface="Times New Roman" panose="02020603050405020304" pitchFamily="18" charset="0"/>
              </a:rPr>
              <a:t>Tidying the ICPMS Data</a:t>
            </a:r>
          </a:p>
        </p:txBody>
      </p:sp>
      <p:sp>
        <p:nvSpPr>
          <p:cNvPr id="3" name="Content Placeholder 2">
            <a:extLst>
              <a:ext uri="{FF2B5EF4-FFF2-40B4-BE49-F238E27FC236}">
                <a16:creationId xmlns:a16="http://schemas.microsoft.com/office/drawing/2014/main" id="{FE240A05-B8AB-4C40-ACAE-1618568EAA43}"/>
              </a:ext>
            </a:extLst>
          </p:cNvPr>
          <p:cNvSpPr>
            <a:spLocks noGrp="1"/>
          </p:cNvSpPr>
          <p:nvPr>
            <p:ph idx="1"/>
          </p:nvPr>
        </p:nvSpPr>
        <p:spPr>
          <a:xfrm>
            <a:off x="266700" y="1266987"/>
            <a:ext cx="11589503" cy="4324026"/>
          </a:xfrm>
        </p:spPr>
        <p:txBody>
          <a:bodyPr anchor="ctr">
            <a:noAutofit/>
          </a:bodyPr>
          <a:lstStyle/>
          <a:p>
            <a:pPr marL="742950" indent="-742950">
              <a:buAutoNum type="arabicParenR"/>
            </a:pPr>
            <a:r>
              <a:rPr lang="en-US" sz="4800" dirty="0"/>
              <a:t> </a:t>
            </a:r>
            <a:r>
              <a:rPr lang="en-US" sz="4800" b="1" i="1" dirty="0"/>
              <a:t>Rename </a:t>
            </a:r>
            <a:r>
              <a:rPr lang="en-US" sz="4800" dirty="0"/>
              <a:t>CPS columns</a:t>
            </a:r>
          </a:p>
          <a:p>
            <a:pPr marL="742950" indent="-742950">
              <a:buAutoNum type="arabicParenR"/>
            </a:pPr>
            <a:r>
              <a:rPr lang="en-US" sz="4800" dirty="0"/>
              <a:t> </a:t>
            </a:r>
            <a:r>
              <a:rPr lang="en-US" sz="4800" b="1" i="1" dirty="0"/>
              <a:t>Gather </a:t>
            </a:r>
            <a:r>
              <a:rPr lang="en-US" sz="4800" dirty="0"/>
              <a:t>CPS data</a:t>
            </a:r>
          </a:p>
          <a:p>
            <a:pPr marL="742950" indent="-742950">
              <a:buAutoNum type="arabicParenR"/>
            </a:pPr>
            <a:r>
              <a:rPr lang="en-US" sz="4800" dirty="0"/>
              <a:t> </a:t>
            </a:r>
            <a:r>
              <a:rPr lang="en-US" sz="4800" b="1" i="1" dirty="0"/>
              <a:t>Select</a:t>
            </a:r>
            <a:r>
              <a:rPr lang="en-US" sz="4800" dirty="0"/>
              <a:t> relevant columns</a:t>
            </a:r>
          </a:p>
          <a:p>
            <a:pPr marL="742950" indent="-742950">
              <a:buAutoNum type="arabicParenR"/>
            </a:pPr>
            <a:r>
              <a:rPr lang="en-US" sz="4800" dirty="0"/>
              <a:t> </a:t>
            </a:r>
            <a:r>
              <a:rPr lang="en-US" sz="4800" b="1" i="1" dirty="0"/>
              <a:t>Mutate</a:t>
            </a:r>
            <a:r>
              <a:rPr lang="en-US" sz="4800" dirty="0"/>
              <a:t>, to add back in RSD data</a:t>
            </a:r>
          </a:p>
        </p:txBody>
      </p:sp>
    </p:spTree>
    <p:extLst>
      <p:ext uri="{BB962C8B-B14F-4D97-AF65-F5344CB8AC3E}">
        <p14:creationId xmlns:p14="http://schemas.microsoft.com/office/powerpoint/2010/main" val="28403233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B9D94-70CA-7349-8E9A-A8C4125C38B2}"/>
              </a:ext>
            </a:extLst>
          </p:cNvPr>
          <p:cNvSpPr>
            <a:spLocks noGrp="1"/>
          </p:cNvSpPr>
          <p:nvPr>
            <p:ph type="title"/>
          </p:nvPr>
        </p:nvSpPr>
        <p:spPr>
          <a:xfrm>
            <a:off x="228600" y="365125"/>
            <a:ext cx="10515600" cy="1325563"/>
          </a:xfrm>
        </p:spPr>
        <p:txBody>
          <a:bodyPr/>
          <a:lstStyle/>
          <a:p>
            <a:r>
              <a:rPr lang="en-US" sz="4800" b="1" dirty="0"/>
              <a:t>Rename</a:t>
            </a:r>
            <a:r>
              <a:rPr lang="en-US" dirty="0"/>
              <a:t> CPS columns:</a:t>
            </a:r>
          </a:p>
        </p:txBody>
      </p:sp>
      <p:pic>
        <p:nvPicPr>
          <p:cNvPr id="4" name="Picture 3">
            <a:extLst>
              <a:ext uri="{FF2B5EF4-FFF2-40B4-BE49-F238E27FC236}">
                <a16:creationId xmlns:a16="http://schemas.microsoft.com/office/drawing/2014/main" id="{B97A2293-DC78-2841-9CF2-D073B60987F4}"/>
              </a:ext>
            </a:extLst>
          </p:cNvPr>
          <p:cNvPicPr>
            <a:picLocks noChangeAspect="1"/>
          </p:cNvPicPr>
          <p:nvPr/>
        </p:nvPicPr>
        <p:blipFill rotWithShape="1">
          <a:blip r:embed="rId2"/>
          <a:srcRect r="59337" b="39616"/>
          <a:stretch/>
        </p:blipFill>
        <p:spPr>
          <a:xfrm>
            <a:off x="2291076" y="1690688"/>
            <a:ext cx="7609847" cy="4708525"/>
          </a:xfrm>
          <a:prstGeom prst="rect">
            <a:avLst/>
          </a:prstGeom>
        </p:spPr>
      </p:pic>
    </p:spTree>
    <p:extLst>
      <p:ext uri="{BB962C8B-B14F-4D97-AF65-F5344CB8AC3E}">
        <p14:creationId xmlns:p14="http://schemas.microsoft.com/office/powerpoint/2010/main" val="2090920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B9D94-70CA-7349-8E9A-A8C4125C38B2}"/>
              </a:ext>
            </a:extLst>
          </p:cNvPr>
          <p:cNvSpPr>
            <a:spLocks noGrp="1"/>
          </p:cNvSpPr>
          <p:nvPr>
            <p:ph type="title"/>
          </p:nvPr>
        </p:nvSpPr>
        <p:spPr>
          <a:xfrm>
            <a:off x="268328" y="365125"/>
            <a:ext cx="10515600" cy="1325563"/>
          </a:xfrm>
        </p:spPr>
        <p:txBody>
          <a:bodyPr/>
          <a:lstStyle/>
          <a:p>
            <a:r>
              <a:rPr lang="en-US" sz="4800" b="1" dirty="0"/>
              <a:t>Gather</a:t>
            </a:r>
            <a:r>
              <a:rPr lang="en-US" dirty="0"/>
              <a:t> CPS columns:</a:t>
            </a:r>
          </a:p>
        </p:txBody>
      </p:sp>
      <p:pic>
        <p:nvPicPr>
          <p:cNvPr id="4" name="Picture 3">
            <a:extLst>
              <a:ext uri="{FF2B5EF4-FFF2-40B4-BE49-F238E27FC236}">
                <a16:creationId xmlns:a16="http://schemas.microsoft.com/office/drawing/2014/main" id="{B97A2293-DC78-2841-9CF2-D073B60987F4}"/>
              </a:ext>
            </a:extLst>
          </p:cNvPr>
          <p:cNvPicPr>
            <a:picLocks noChangeAspect="1"/>
          </p:cNvPicPr>
          <p:nvPr/>
        </p:nvPicPr>
        <p:blipFill rotWithShape="1">
          <a:blip r:embed="rId2"/>
          <a:srcRect b="33431"/>
          <a:stretch/>
        </p:blipFill>
        <p:spPr>
          <a:xfrm>
            <a:off x="268328" y="1690688"/>
            <a:ext cx="11655344" cy="3232834"/>
          </a:xfrm>
          <a:prstGeom prst="rect">
            <a:avLst/>
          </a:prstGeom>
        </p:spPr>
      </p:pic>
    </p:spTree>
    <p:extLst>
      <p:ext uri="{BB962C8B-B14F-4D97-AF65-F5344CB8AC3E}">
        <p14:creationId xmlns:p14="http://schemas.microsoft.com/office/powerpoint/2010/main" val="3387375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B9D94-70CA-7349-8E9A-A8C4125C38B2}"/>
              </a:ext>
            </a:extLst>
          </p:cNvPr>
          <p:cNvSpPr>
            <a:spLocks noGrp="1"/>
          </p:cNvSpPr>
          <p:nvPr>
            <p:ph type="title"/>
          </p:nvPr>
        </p:nvSpPr>
        <p:spPr>
          <a:xfrm>
            <a:off x="268328" y="365125"/>
            <a:ext cx="10515600" cy="1325563"/>
          </a:xfrm>
        </p:spPr>
        <p:txBody>
          <a:bodyPr/>
          <a:lstStyle/>
          <a:p>
            <a:r>
              <a:rPr lang="en-US" sz="4800" b="1" dirty="0"/>
              <a:t>Select </a:t>
            </a:r>
            <a:r>
              <a:rPr lang="en-US" sz="4800" dirty="0"/>
              <a:t>relevant columns:</a:t>
            </a:r>
            <a:endParaRPr lang="en-US" dirty="0"/>
          </a:p>
        </p:txBody>
      </p:sp>
      <p:pic>
        <p:nvPicPr>
          <p:cNvPr id="4" name="Picture 3">
            <a:extLst>
              <a:ext uri="{FF2B5EF4-FFF2-40B4-BE49-F238E27FC236}">
                <a16:creationId xmlns:a16="http://schemas.microsoft.com/office/drawing/2014/main" id="{B97A2293-DC78-2841-9CF2-D073B60987F4}"/>
              </a:ext>
            </a:extLst>
          </p:cNvPr>
          <p:cNvPicPr>
            <a:picLocks noChangeAspect="1"/>
          </p:cNvPicPr>
          <p:nvPr/>
        </p:nvPicPr>
        <p:blipFill rotWithShape="1">
          <a:blip r:embed="rId2"/>
          <a:srcRect b="26547"/>
          <a:stretch/>
        </p:blipFill>
        <p:spPr>
          <a:xfrm>
            <a:off x="268328" y="1690688"/>
            <a:ext cx="11655344" cy="3567112"/>
          </a:xfrm>
          <a:prstGeom prst="rect">
            <a:avLst/>
          </a:prstGeom>
        </p:spPr>
      </p:pic>
    </p:spTree>
    <p:extLst>
      <p:ext uri="{BB962C8B-B14F-4D97-AF65-F5344CB8AC3E}">
        <p14:creationId xmlns:p14="http://schemas.microsoft.com/office/powerpoint/2010/main" val="2514653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ctagon 4">
            <a:extLst>
              <a:ext uri="{FF2B5EF4-FFF2-40B4-BE49-F238E27FC236}">
                <a16:creationId xmlns:a16="http://schemas.microsoft.com/office/drawing/2014/main" id="{1E6A5E8C-DF5A-5A42-8FF7-C874C654E261}"/>
              </a:ext>
            </a:extLst>
          </p:cNvPr>
          <p:cNvSpPr/>
          <p:nvPr/>
        </p:nvSpPr>
        <p:spPr>
          <a:xfrm>
            <a:off x="1825731" y="923566"/>
            <a:ext cx="8007927" cy="4444325"/>
          </a:xfrm>
          <a:prstGeom prst="octag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7F7DBF-1616-CF41-9CEE-A9C84AE5C3D9}"/>
              </a:ext>
            </a:extLst>
          </p:cNvPr>
          <p:cNvSpPr>
            <a:spLocks noGrp="1"/>
          </p:cNvSpPr>
          <p:nvPr>
            <p:ph type="title"/>
          </p:nvPr>
        </p:nvSpPr>
        <p:spPr>
          <a:xfrm>
            <a:off x="571895" y="2482948"/>
            <a:ext cx="10515600" cy="1325563"/>
          </a:xfrm>
        </p:spPr>
        <p:txBody>
          <a:bodyPr>
            <a:normAutofit/>
          </a:bodyPr>
          <a:lstStyle/>
          <a:p>
            <a:pPr algn="ctr"/>
            <a:r>
              <a:rPr lang="en-US" sz="8000" dirty="0">
                <a:solidFill>
                  <a:schemeClr val="bg1"/>
                </a:solidFill>
                <a:latin typeface="Times New Roman" panose="02020603050405020304" pitchFamily="18" charset="0"/>
                <a:cs typeface="Times New Roman" panose="02020603050405020304" pitchFamily="18" charset="0"/>
              </a:rPr>
              <a:t>Disclaimer!!</a:t>
            </a:r>
          </a:p>
        </p:txBody>
      </p:sp>
    </p:spTree>
    <p:extLst>
      <p:ext uri="{BB962C8B-B14F-4D97-AF65-F5344CB8AC3E}">
        <p14:creationId xmlns:p14="http://schemas.microsoft.com/office/powerpoint/2010/main" val="35083755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B9D94-70CA-7349-8E9A-A8C4125C38B2}"/>
              </a:ext>
            </a:extLst>
          </p:cNvPr>
          <p:cNvSpPr>
            <a:spLocks noGrp="1"/>
          </p:cNvSpPr>
          <p:nvPr>
            <p:ph type="title"/>
          </p:nvPr>
        </p:nvSpPr>
        <p:spPr>
          <a:xfrm>
            <a:off x="221695" y="365125"/>
            <a:ext cx="10515600" cy="1325563"/>
          </a:xfrm>
        </p:spPr>
        <p:txBody>
          <a:bodyPr/>
          <a:lstStyle/>
          <a:p>
            <a:r>
              <a:rPr lang="en-US" sz="4800" b="1" dirty="0"/>
              <a:t>Mutate </a:t>
            </a:r>
            <a:r>
              <a:rPr lang="en-US" sz="4800" dirty="0"/>
              <a:t>in the RSD Data:</a:t>
            </a:r>
            <a:endParaRPr lang="en-US" dirty="0"/>
          </a:p>
        </p:txBody>
      </p:sp>
      <p:pic>
        <p:nvPicPr>
          <p:cNvPr id="4" name="Picture 3">
            <a:extLst>
              <a:ext uri="{FF2B5EF4-FFF2-40B4-BE49-F238E27FC236}">
                <a16:creationId xmlns:a16="http://schemas.microsoft.com/office/drawing/2014/main" id="{B97A2293-DC78-2841-9CF2-D073B60987F4}"/>
              </a:ext>
            </a:extLst>
          </p:cNvPr>
          <p:cNvPicPr>
            <a:picLocks noChangeAspect="1"/>
          </p:cNvPicPr>
          <p:nvPr/>
        </p:nvPicPr>
        <p:blipFill rotWithShape="1">
          <a:blip r:embed="rId2"/>
          <a:srcRect b="17451"/>
          <a:stretch/>
        </p:blipFill>
        <p:spPr>
          <a:xfrm>
            <a:off x="221695" y="1690688"/>
            <a:ext cx="11748610" cy="4040981"/>
          </a:xfrm>
          <a:prstGeom prst="rect">
            <a:avLst/>
          </a:prstGeom>
        </p:spPr>
      </p:pic>
    </p:spTree>
    <p:extLst>
      <p:ext uri="{BB962C8B-B14F-4D97-AF65-F5344CB8AC3E}">
        <p14:creationId xmlns:p14="http://schemas.microsoft.com/office/powerpoint/2010/main" val="371025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7D00F-D77C-D842-999E-BC7816C0DD65}"/>
              </a:ext>
            </a:extLst>
          </p:cNvPr>
          <p:cNvSpPr>
            <a:spLocks noGrp="1"/>
          </p:cNvSpPr>
          <p:nvPr>
            <p:ph type="title"/>
          </p:nvPr>
        </p:nvSpPr>
        <p:spPr>
          <a:xfrm>
            <a:off x="413317" y="327025"/>
            <a:ext cx="10515600" cy="1325563"/>
          </a:xfrm>
        </p:spPr>
        <p:txBody>
          <a:bodyPr/>
          <a:lstStyle/>
          <a:p>
            <a:pPr algn="ctr"/>
            <a:r>
              <a:rPr lang="en-US" b="1" dirty="0"/>
              <a:t>ICPMS Data</a:t>
            </a:r>
          </a:p>
        </p:txBody>
      </p:sp>
      <p:pic>
        <p:nvPicPr>
          <p:cNvPr id="4" name="Picture 3">
            <a:extLst>
              <a:ext uri="{FF2B5EF4-FFF2-40B4-BE49-F238E27FC236}">
                <a16:creationId xmlns:a16="http://schemas.microsoft.com/office/drawing/2014/main" id="{6AC5D7A7-EA06-1140-9776-AFD843616A66}"/>
              </a:ext>
            </a:extLst>
          </p:cNvPr>
          <p:cNvPicPr>
            <a:picLocks noChangeAspect="1"/>
          </p:cNvPicPr>
          <p:nvPr/>
        </p:nvPicPr>
        <p:blipFill rotWithShape="1">
          <a:blip r:embed="rId2"/>
          <a:srcRect l="1980" r="961"/>
          <a:stretch/>
        </p:blipFill>
        <p:spPr>
          <a:xfrm>
            <a:off x="413317" y="1389062"/>
            <a:ext cx="11365366" cy="4079875"/>
          </a:xfrm>
          <a:prstGeom prst="rect">
            <a:avLst/>
          </a:prstGeom>
        </p:spPr>
      </p:pic>
    </p:spTree>
    <p:extLst>
      <p:ext uri="{BB962C8B-B14F-4D97-AF65-F5344CB8AC3E}">
        <p14:creationId xmlns:p14="http://schemas.microsoft.com/office/powerpoint/2010/main" val="3901724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1C71-857F-B948-A614-C91635D3E940}"/>
              </a:ext>
            </a:extLst>
          </p:cNvPr>
          <p:cNvSpPr>
            <a:spLocks noGrp="1"/>
          </p:cNvSpPr>
          <p:nvPr>
            <p:ph type="title"/>
          </p:nvPr>
        </p:nvSpPr>
        <p:spPr/>
        <p:txBody>
          <a:bodyPr/>
          <a:lstStyle/>
          <a:p>
            <a:r>
              <a:rPr lang="en-US" dirty="0"/>
              <a:t>Tidyverse function: merge()</a:t>
            </a:r>
          </a:p>
        </p:txBody>
      </p:sp>
      <p:sp>
        <p:nvSpPr>
          <p:cNvPr id="3" name="Content Placeholder 2">
            <a:extLst>
              <a:ext uri="{FF2B5EF4-FFF2-40B4-BE49-F238E27FC236}">
                <a16:creationId xmlns:a16="http://schemas.microsoft.com/office/drawing/2014/main" id="{F7D4D1C0-7320-7C4B-AE3C-3FF875406642}"/>
              </a:ext>
            </a:extLst>
          </p:cNvPr>
          <p:cNvSpPr>
            <a:spLocks noGrp="1"/>
          </p:cNvSpPr>
          <p:nvPr>
            <p:ph idx="1"/>
          </p:nvPr>
        </p:nvSpPr>
        <p:spPr>
          <a:xfrm>
            <a:off x="838200" y="1571625"/>
            <a:ext cx="10515600" cy="4351338"/>
          </a:xfrm>
        </p:spPr>
        <p:txBody>
          <a:bodyPr/>
          <a:lstStyle/>
          <a:p>
            <a:pPr marL="0" indent="0">
              <a:buNone/>
            </a:pPr>
            <a:r>
              <a:rPr lang="en-US" dirty="0"/>
              <a:t>merge(data1, data2)</a:t>
            </a:r>
          </a:p>
        </p:txBody>
      </p:sp>
      <p:sp>
        <p:nvSpPr>
          <p:cNvPr id="4" name="Frame 3">
            <a:extLst>
              <a:ext uri="{FF2B5EF4-FFF2-40B4-BE49-F238E27FC236}">
                <a16:creationId xmlns:a16="http://schemas.microsoft.com/office/drawing/2014/main" id="{723EB750-9056-DF48-9E4F-C2B36C316A41}"/>
              </a:ext>
            </a:extLst>
          </p:cNvPr>
          <p:cNvSpPr/>
          <p:nvPr/>
        </p:nvSpPr>
        <p:spPr>
          <a:xfrm>
            <a:off x="194733" y="188383"/>
            <a:ext cx="11802533" cy="6481233"/>
          </a:xfrm>
          <a:prstGeom prst="frame">
            <a:avLst>
              <a:gd name="adj1" fmla="val 1641"/>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wn Arrow 9">
            <a:extLst>
              <a:ext uri="{FF2B5EF4-FFF2-40B4-BE49-F238E27FC236}">
                <a16:creationId xmlns:a16="http://schemas.microsoft.com/office/drawing/2014/main" id="{4EF7977F-D69D-7649-A635-F33CA0D18FF3}"/>
              </a:ext>
            </a:extLst>
          </p:cNvPr>
          <p:cNvSpPr/>
          <p:nvPr/>
        </p:nvSpPr>
        <p:spPr>
          <a:xfrm rot="16200000">
            <a:off x="6791367" y="3613995"/>
            <a:ext cx="484632" cy="427566"/>
          </a:xfrm>
          <a:prstGeom prst="downArrow">
            <a:avLst>
              <a:gd name="adj1" fmla="val 57862"/>
              <a:gd name="adj2" fmla="val 500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65ADCD83-36B0-054E-8385-420FE923A6E8}"/>
              </a:ext>
            </a:extLst>
          </p:cNvPr>
          <p:cNvPicPr>
            <a:picLocks noChangeAspect="1"/>
          </p:cNvPicPr>
          <p:nvPr/>
        </p:nvPicPr>
        <p:blipFill>
          <a:blip r:embed="rId3"/>
          <a:stretch>
            <a:fillRect/>
          </a:stretch>
        </p:blipFill>
        <p:spPr>
          <a:xfrm>
            <a:off x="7294033" y="2900678"/>
            <a:ext cx="4381500" cy="1854200"/>
          </a:xfrm>
          <a:prstGeom prst="rect">
            <a:avLst/>
          </a:prstGeom>
        </p:spPr>
      </p:pic>
      <p:pic>
        <p:nvPicPr>
          <p:cNvPr id="8" name="Picture 7" descr="A drawing of a face&#10;&#10;Description automatically generated">
            <a:extLst>
              <a:ext uri="{FF2B5EF4-FFF2-40B4-BE49-F238E27FC236}">
                <a16:creationId xmlns:a16="http://schemas.microsoft.com/office/drawing/2014/main" id="{CAF14A7B-6B59-7C4A-8535-56C95165CF4A}"/>
              </a:ext>
            </a:extLst>
          </p:cNvPr>
          <p:cNvPicPr>
            <a:picLocks noChangeAspect="1"/>
          </p:cNvPicPr>
          <p:nvPr/>
        </p:nvPicPr>
        <p:blipFill>
          <a:blip r:embed="rId4"/>
          <a:stretch>
            <a:fillRect/>
          </a:stretch>
        </p:blipFill>
        <p:spPr>
          <a:xfrm>
            <a:off x="516467" y="2909888"/>
            <a:ext cx="2971800" cy="1866900"/>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373ACFB3-F75D-EC41-A5BE-63DE88FC1D36}"/>
              </a:ext>
            </a:extLst>
          </p:cNvPr>
          <p:cNvPicPr>
            <a:picLocks noChangeAspect="1"/>
          </p:cNvPicPr>
          <p:nvPr/>
        </p:nvPicPr>
        <p:blipFill>
          <a:blip r:embed="rId5"/>
          <a:stretch>
            <a:fillRect/>
          </a:stretch>
        </p:blipFill>
        <p:spPr>
          <a:xfrm>
            <a:off x="3824817" y="2897188"/>
            <a:ext cx="2971800" cy="1879600"/>
          </a:xfrm>
          <a:prstGeom prst="rect">
            <a:avLst/>
          </a:prstGeom>
        </p:spPr>
      </p:pic>
    </p:spTree>
    <p:extLst>
      <p:ext uri="{BB962C8B-B14F-4D97-AF65-F5344CB8AC3E}">
        <p14:creationId xmlns:p14="http://schemas.microsoft.com/office/powerpoint/2010/main" val="1557276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206C-C24E-5D40-8959-E1178192F8E9}"/>
              </a:ext>
            </a:extLst>
          </p:cNvPr>
          <p:cNvSpPr>
            <a:spLocks noGrp="1"/>
          </p:cNvSpPr>
          <p:nvPr>
            <p:ph type="title"/>
          </p:nvPr>
        </p:nvSpPr>
        <p:spPr/>
        <p:txBody>
          <a:bodyPr/>
          <a:lstStyle/>
          <a:p>
            <a:r>
              <a:rPr lang="en-US" dirty="0"/>
              <a:t>Merging in the Sample Key</a:t>
            </a:r>
          </a:p>
        </p:txBody>
      </p:sp>
      <p:pic>
        <p:nvPicPr>
          <p:cNvPr id="4" name="Picture 3">
            <a:extLst>
              <a:ext uri="{FF2B5EF4-FFF2-40B4-BE49-F238E27FC236}">
                <a16:creationId xmlns:a16="http://schemas.microsoft.com/office/drawing/2014/main" id="{A44B7617-AEE9-3949-B866-9275A887FC36}"/>
              </a:ext>
            </a:extLst>
          </p:cNvPr>
          <p:cNvPicPr>
            <a:picLocks noChangeAspect="1"/>
          </p:cNvPicPr>
          <p:nvPr/>
        </p:nvPicPr>
        <p:blipFill>
          <a:blip r:embed="rId3"/>
          <a:stretch>
            <a:fillRect/>
          </a:stretch>
        </p:blipFill>
        <p:spPr>
          <a:xfrm>
            <a:off x="838200" y="1690688"/>
            <a:ext cx="10091905" cy="1672032"/>
          </a:xfrm>
          <a:prstGeom prst="rect">
            <a:avLst/>
          </a:prstGeom>
        </p:spPr>
      </p:pic>
    </p:spTree>
    <p:extLst>
      <p:ext uri="{BB962C8B-B14F-4D97-AF65-F5344CB8AC3E}">
        <p14:creationId xmlns:p14="http://schemas.microsoft.com/office/powerpoint/2010/main" val="28807567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B6363-8E1C-E54B-B18A-FD843A86864E}"/>
              </a:ext>
            </a:extLst>
          </p:cNvPr>
          <p:cNvSpPr>
            <a:spLocks noGrp="1"/>
          </p:cNvSpPr>
          <p:nvPr>
            <p:ph type="title"/>
          </p:nvPr>
        </p:nvSpPr>
        <p:spPr>
          <a:xfrm>
            <a:off x="635000" y="732630"/>
            <a:ext cx="10515600" cy="1325563"/>
          </a:xfrm>
        </p:spPr>
        <p:txBody>
          <a:bodyPr/>
          <a:lstStyle/>
          <a:p>
            <a:r>
              <a:rPr lang="en-US" dirty="0">
                <a:latin typeface="Times New Roman" panose="02020603050405020304" pitchFamily="18" charset="0"/>
                <a:cs typeface="Times New Roman" panose="02020603050405020304" pitchFamily="18" charset="0"/>
              </a:rPr>
              <a:t>ICPMS Data</a:t>
            </a:r>
            <a:br>
              <a:rPr lang="en-US" dirty="0">
                <a:latin typeface="Times New Roman" panose="02020603050405020304" pitchFamily="18" charset="0"/>
                <a:cs typeface="Times New Roman" panose="02020603050405020304" pitchFamily="18" charset="0"/>
              </a:rPr>
            </a:br>
            <a:endParaRPr lang="en-US" dirty="0"/>
          </a:p>
        </p:txBody>
      </p:sp>
      <p:pic>
        <p:nvPicPr>
          <p:cNvPr id="4" name="Picture 3">
            <a:extLst>
              <a:ext uri="{FF2B5EF4-FFF2-40B4-BE49-F238E27FC236}">
                <a16:creationId xmlns:a16="http://schemas.microsoft.com/office/drawing/2014/main" id="{92895EB6-0131-0D40-B2B2-CC51AFF1B5ED}"/>
              </a:ext>
            </a:extLst>
          </p:cNvPr>
          <p:cNvPicPr>
            <a:picLocks noChangeAspect="1"/>
          </p:cNvPicPr>
          <p:nvPr/>
        </p:nvPicPr>
        <p:blipFill>
          <a:blip r:embed="rId3"/>
          <a:stretch>
            <a:fillRect/>
          </a:stretch>
        </p:blipFill>
        <p:spPr>
          <a:xfrm>
            <a:off x="527050" y="1505769"/>
            <a:ext cx="11137900" cy="3846461"/>
          </a:xfrm>
          <a:prstGeom prst="rect">
            <a:avLst/>
          </a:prstGeom>
        </p:spPr>
      </p:pic>
    </p:spTree>
    <p:extLst>
      <p:ext uri="{BB962C8B-B14F-4D97-AF65-F5344CB8AC3E}">
        <p14:creationId xmlns:p14="http://schemas.microsoft.com/office/powerpoint/2010/main" val="1694906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able, computer, clock&#10;&#10;Description automatically generated">
            <a:extLst>
              <a:ext uri="{FF2B5EF4-FFF2-40B4-BE49-F238E27FC236}">
                <a16:creationId xmlns:a16="http://schemas.microsoft.com/office/drawing/2014/main" id="{882B54AA-BA25-5444-8B6B-26F8CE36921D}"/>
              </a:ext>
            </a:extLst>
          </p:cNvPr>
          <p:cNvPicPr>
            <a:picLocks noChangeAspect="1"/>
          </p:cNvPicPr>
          <p:nvPr/>
        </p:nvPicPr>
        <p:blipFill rotWithShape="1">
          <a:blip r:embed="rId3">
            <a:alphaModFix amt="50000"/>
          </a:blip>
          <a:srcRect t="14583" b="10417"/>
          <a:stretch/>
        </p:blipFill>
        <p:spPr>
          <a:xfrm>
            <a:off x="20" y="1"/>
            <a:ext cx="12191980" cy="6857999"/>
          </a:xfrm>
          <a:prstGeom prst="rect">
            <a:avLst/>
          </a:prstGeom>
        </p:spPr>
      </p:pic>
      <p:sp>
        <p:nvSpPr>
          <p:cNvPr id="2" name="Title 1">
            <a:extLst>
              <a:ext uri="{FF2B5EF4-FFF2-40B4-BE49-F238E27FC236}">
                <a16:creationId xmlns:a16="http://schemas.microsoft.com/office/drawing/2014/main" id="{7C78FA3C-E76A-DC4D-9F8E-EEFBBF2C7B6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USING TIDY DATA</a:t>
            </a:r>
          </a:p>
        </p:txBody>
      </p:sp>
    </p:spTree>
    <p:extLst>
      <p:ext uri="{BB962C8B-B14F-4D97-AF65-F5344CB8AC3E}">
        <p14:creationId xmlns:p14="http://schemas.microsoft.com/office/powerpoint/2010/main" val="717767443"/>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1C71-857F-B948-A614-C91635D3E940}"/>
              </a:ext>
            </a:extLst>
          </p:cNvPr>
          <p:cNvSpPr>
            <a:spLocks noGrp="1"/>
          </p:cNvSpPr>
          <p:nvPr>
            <p:ph type="title"/>
          </p:nvPr>
        </p:nvSpPr>
        <p:spPr/>
        <p:txBody>
          <a:bodyPr/>
          <a:lstStyle/>
          <a:p>
            <a:r>
              <a:rPr lang="en-US" dirty="0"/>
              <a:t>Tidyverse function: filter()</a:t>
            </a:r>
          </a:p>
        </p:txBody>
      </p:sp>
      <p:sp>
        <p:nvSpPr>
          <p:cNvPr id="3" name="Content Placeholder 2">
            <a:extLst>
              <a:ext uri="{FF2B5EF4-FFF2-40B4-BE49-F238E27FC236}">
                <a16:creationId xmlns:a16="http://schemas.microsoft.com/office/drawing/2014/main" id="{F7D4D1C0-7320-7C4B-AE3C-3FF875406642}"/>
              </a:ext>
            </a:extLst>
          </p:cNvPr>
          <p:cNvSpPr>
            <a:spLocks noGrp="1"/>
          </p:cNvSpPr>
          <p:nvPr>
            <p:ph idx="1"/>
          </p:nvPr>
        </p:nvSpPr>
        <p:spPr>
          <a:xfrm>
            <a:off x="838200" y="1571625"/>
            <a:ext cx="10515600" cy="4351338"/>
          </a:xfrm>
        </p:spPr>
        <p:txBody>
          <a:bodyPr>
            <a:normAutofit/>
          </a:bodyPr>
          <a:lstStyle/>
          <a:p>
            <a:pPr marL="0" indent="0">
              <a:buNone/>
            </a:pPr>
            <a:r>
              <a:rPr lang="en-US" sz="4000" dirty="0"/>
              <a:t>filter(column= “value”)</a:t>
            </a:r>
          </a:p>
        </p:txBody>
      </p:sp>
      <p:sp>
        <p:nvSpPr>
          <p:cNvPr id="4" name="Frame 3">
            <a:extLst>
              <a:ext uri="{FF2B5EF4-FFF2-40B4-BE49-F238E27FC236}">
                <a16:creationId xmlns:a16="http://schemas.microsoft.com/office/drawing/2014/main" id="{723EB750-9056-DF48-9E4F-C2B36C316A41}"/>
              </a:ext>
            </a:extLst>
          </p:cNvPr>
          <p:cNvSpPr/>
          <p:nvPr/>
        </p:nvSpPr>
        <p:spPr>
          <a:xfrm>
            <a:off x="194733" y="188383"/>
            <a:ext cx="11802533" cy="6481233"/>
          </a:xfrm>
          <a:prstGeom prst="frame">
            <a:avLst>
              <a:gd name="adj1" fmla="val 1641"/>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FE9B042D-2414-6C41-AAB5-6EA469E73E6C}"/>
              </a:ext>
            </a:extLst>
          </p:cNvPr>
          <p:cNvPicPr>
            <a:picLocks noChangeAspect="1"/>
          </p:cNvPicPr>
          <p:nvPr/>
        </p:nvPicPr>
        <p:blipFill>
          <a:blip r:embed="rId3"/>
          <a:stretch>
            <a:fillRect/>
          </a:stretch>
        </p:blipFill>
        <p:spPr>
          <a:xfrm>
            <a:off x="6775449" y="2832098"/>
            <a:ext cx="4432300" cy="1193800"/>
          </a:xfrm>
          <a:prstGeom prst="rect">
            <a:avLst/>
          </a:prstGeom>
        </p:spPr>
      </p:pic>
      <p:pic>
        <p:nvPicPr>
          <p:cNvPr id="7" name="Picture 6">
            <a:extLst>
              <a:ext uri="{FF2B5EF4-FFF2-40B4-BE49-F238E27FC236}">
                <a16:creationId xmlns:a16="http://schemas.microsoft.com/office/drawing/2014/main" id="{62829450-9189-3A49-896A-D041BD136625}"/>
              </a:ext>
            </a:extLst>
          </p:cNvPr>
          <p:cNvPicPr>
            <a:picLocks noChangeAspect="1"/>
          </p:cNvPicPr>
          <p:nvPr/>
        </p:nvPicPr>
        <p:blipFill>
          <a:blip r:embed="rId4"/>
          <a:stretch>
            <a:fillRect/>
          </a:stretch>
        </p:blipFill>
        <p:spPr>
          <a:xfrm>
            <a:off x="971549" y="2680715"/>
            <a:ext cx="4445000" cy="1981200"/>
          </a:xfrm>
          <a:prstGeom prst="rect">
            <a:avLst/>
          </a:prstGeom>
        </p:spPr>
      </p:pic>
      <p:sp>
        <p:nvSpPr>
          <p:cNvPr id="11" name="Down Arrow 10">
            <a:extLst>
              <a:ext uri="{FF2B5EF4-FFF2-40B4-BE49-F238E27FC236}">
                <a16:creationId xmlns:a16="http://schemas.microsoft.com/office/drawing/2014/main" id="{63B1B34F-BF9E-F64D-9D19-0CCBBB0C9A4E}"/>
              </a:ext>
            </a:extLst>
          </p:cNvPr>
          <p:cNvSpPr/>
          <p:nvPr/>
        </p:nvSpPr>
        <p:spPr>
          <a:xfrm rot="16200000">
            <a:off x="5853683" y="3071282"/>
            <a:ext cx="484632" cy="715433"/>
          </a:xfrm>
          <a:prstGeom prst="downArrow">
            <a:avLst>
              <a:gd name="adj1" fmla="val 57862"/>
              <a:gd name="adj2" fmla="val 500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669479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1C71-857F-B948-A614-C91635D3E940}"/>
              </a:ext>
            </a:extLst>
          </p:cNvPr>
          <p:cNvSpPr>
            <a:spLocks noGrp="1"/>
          </p:cNvSpPr>
          <p:nvPr>
            <p:ph type="title"/>
          </p:nvPr>
        </p:nvSpPr>
        <p:spPr/>
        <p:txBody>
          <a:bodyPr/>
          <a:lstStyle/>
          <a:p>
            <a:r>
              <a:rPr lang="en-US" dirty="0"/>
              <a:t>Relational Operators: ==</a:t>
            </a:r>
          </a:p>
        </p:txBody>
      </p:sp>
      <p:sp>
        <p:nvSpPr>
          <p:cNvPr id="3" name="Content Placeholder 2">
            <a:extLst>
              <a:ext uri="{FF2B5EF4-FFF2-40B4-BE49-F238E27FC236}">
                <a16:creationId xmlns:a16="http://schemas.microsoft.com/office/drawing/2014/main" id="{F7D4D1C0-7320-7C4B-AE3C-3FF875406642}"/>
              </a:ext>
            </a:extLst>
          </p:cNvPr>
          <p:cNvSpPr>
            <a:spLocks noGrp="1"/>
          </p:cNvSpPr>
          <p:nvPr>
            <p:ph idx="1"/>
          </p:nvPr>
        </p:nvSpPr>
        <p:spPr>
          <a:xfrm>
            <a:off x="1028700" y="2973389"/>
            <a:ext cx="10325100" cy="4232275"/>
          </a:xfrm>
        </p:spPr>
        <p:txBody>
          <a:bodyPr>
            <a:normAutofit/>
          </a:bodyPr>
          <a:lstStyle/>
          <a:p>
            <a:pPr marL="0" indent="0">
              <a:buNone/>
            </a:pPr>
            <a:r>
              <a:rPr lang="en-US" sz="4000" dirty="0"/>
              <a:t>Value == Value  		TRUE</a:t>
            </a:r>
          </a:p>
          <a:p>
            <a:pPr marL="0" indent="0">
              <a:buNone/>
            </a:pPr>
            <a:r>
              <a:rPr lang="en-US" sz="4000" dirty="0"/>
              <a:t>Value == </a:t>
            </a:r>
            <a:r>
              <a:rPr lang="en-US" sz="4000" dirty="0" err="1"/>
              <a:t>Not_Value</a:t>
            </a:r>
            <a:r>
              <a:rPr lang="en-US" sz="4000" dirty="0"/>
              <a:t> 	      FALSE</a:t>
            </a:r>
          </a:p>
        </p:txBody>
      </p:sp>
      <p:sp>
        <p:nvSpPr>
          <p:cNvPr id="4" name="Frame 3">
            <a:extLst>
              <a:ext uri="{FF2B5EF4-FFF2-40B4-BE49-F238E27FC236}">
                <a16:creationId xmlns:a16="http://schemas.microsoft.com/office/drawing/2014/main" id="{723EB750-9056-DF48-9E4F-C2B36C316A41}"/>
              </a:ext>
            </a:extLst>
          </p:cNvPr>
          <p:cNvSpPr/>
          <p:nvPr/>
        </p:nvSpPr>
        <p:spPr>
          <a:xfrm>
            <a:off x="194733" y="188383"/>
            <a:ext cx="11802533" cy="6481233"/>
          </a:xfrm>
          <a:prstGeom prst="frame">
            <a:avLst>
              <a:gd name="adj1" fmla="val 1641"/>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Down Arrow 7">
            <a:extLst>
              <a:ext uri="{FF2B5EF4-FFF2-40B4-BE49-F238E27FC236}">
                <a16:creationId xmlns:a16="http://schemas.microsoft.com/office/drawing/2014/main" id="{62D50667-1824-654C-B35F-43BE72691BCE}"/>
              </a:ext>
            </a:extLst>
          </p:cNvPr>
          <p:cNvSpPr/>
          <p:nvPr/>
        </p:nvSpPr>
        <p:spPr>
          <a:xfrm rot="16200000">
            <a:off x="4668596" y="2934187"/>
            <a:ext cx="484632" cy="715433"/>
          </a:xfrm>
          <a:prstGeom prst="downArrow">
            <a:avLst>
              <a:gd name="adj1" fmla="val 57862"/>
              <a:gd name="adj2" fmla="val 500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Down Arrow 11">
            <a:extLst>
              <a:ext uri="{FF2B5EF4-FFF2-40B4-BE49-F238E27FC236}">
                <a16:creationId xmlns:a16="http://schemas.microsoft.com/office/drawing/2014/main" id="{8C0CA6BB-5933-6549-8801-E15309E65CFC}"/>
              </a:ext>
            </a:extLst>
          </p:cNvPr>
          <p:cNvSpPr/>
          <p:nvPr/>
        </p:nvSpPr>
        <p:spPr>
          <a:xfrm rot="16200000">
            <a:off x="5536428" y="3646123"/>
            <a:ext cx="484632" cy="715433"/>
          </a:xfrm>
          <a:prstGeom prst="downArrow">
            <a:avLst>
              <a:gd name="adj1" fmla="val 57862"/>
              <a:gd name="adj2" fmla="val 500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4A4B9A9-7A9F-AC40-8D02-80E355DB7E9B}"/>
              </a:ext>
            </a:extLst>
          </p:cNvPr>
          <p:cNvSpPr/>
          <p:nvPr/>
        </p:nvSpPr>
        <p:spPr>
          <a:xfrm>
            <a:off x="2470273" y="1647826"/>
            <a:ext cx="6726522" cy="830997"/>
          </a:xfrm>
          <a:prstGeom prst="rect">
            <a:avLst/>
          </a:prstGeom>
        </p:spPr>
        <p:txBody>
          <a:bodyPr wrap="square">
            <a:spAutoFit/>
          </a:bodyPr>
          <a:lstStyle/>
          <a:p>
            <a:pPr algn="ctr"/>
            <a:r>
              <a:rPr lang="en-US" sz="4800" dirty="0"/>
              <a:t>Is value </a:t>
            </a:r>
            <a:r>
              <a:rPr lang="en-US" sz="4800" dirty="0">
                <a:solidFill>
                  <a:srgbClr val="C00000"/>
                </a:solidFill>
              </a:rPr>
              <a:t>EQUAL TO </a:t>
            </a:r>
            <a:r>
              <a:rPr lang="en-US" sz="4800" dirty="0"/>
              <a:t>value</a:t>
            </a:r>
          </a:p>
        </p:txBody>
      </p:sp>
    </p:spTree>
    <p:extLst>
      <p:ext uri="{BB962C8B-B14F-4D97-AF65-F5344CB8AC3E}">
        <p14:creationId xmlns:p14="http://schemas.microsoft.com/office/powerpoint/2010/main" val="3934012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1C71-857F-B948-A614-C91635D3E940}"/>
              </a:ext>
            </a:extLst>
          </p:cNvPr>
          <p:cNvSpPr>
            <a:spLocks noGrp="1"/>
          </p:cNvSpPr>
          <p:nvPr>
            <p:ph type="title"/>
          </p:nvPr>
        </p:nvSpPr>
        <p:spPr/>
        <p:txBody>
          <a:bodyPr/>
          <a:lstStyle/>
          <a:p>
            <a:r>
              <a:rPr lang="en-US" dirty="0"/>
              <a:t>Relational Operators: != </a:t>
            </a:r>
          </a:p>
        </p:txBody>
      </p:sp>
      <p:sp>
        <p:nvSpPr>
          <p:cNvPr id="3" name="Content Placeholder 2">
            <a:extLst>
              <a:ext uri="{FF2B5EF4-FFF2-40B4-BE49-F238E27FC236}">
                <a16:creationId xmlns:a16="http://schemas.microsoft.com/office/drawing/2014/main" id="{F7D4D1C0-7320-7C4B-AE3C-3FF875406642}"/>
              </a:ext>
            </a:extLst>
          </p:cNvPr>
          <p:cNvSpPr>
            <a:spLocks noGrp="1"/>
          </p:cNvSpPr>
          <p:nvPr>
            <p:ph idx="1"/>
          </p:nvPr>
        </p:nvSpPr>
        <p:spPr>
          <a:xfrm>
            <a:off x="628649" y="2896295"/>
            <a:ext cx="10325100" cy="2632075"/>
          </a:xfrm>
        </p:spPr>
        <p:txBody>
          <a:bodyPr>
            <a:normAutofit/>
          </a:bodyPr>
          <a:lstStyle/>
          <a:p>
            <a:pPr marL="0" indent="0">
              <a:buNone/>
            </a:pPr>
            <a:r>
              <a:rPr lang="en-US" sz="4000" dirty="0"/>
              <a:t>Value != Value  		FALSE</a:t>
            </a:r>
          </a:p>
          <a:p>
            <a:pPr marL="0" indent="0">
              <a:buNone/>
            </a:pPr>
            <a:r>
              <a:rPr lang="en-US" sz="4000" dirty="0"/>
              <a:t>Value != </a:t>
            </a:r>
            <a:r>
              <a:rPr lang="en-US" sz="4000" dirty="0" err="1"/>
              <a:t>Not_Value</a:t>
            </a:r>
            <a:r>
              <a:rPr lang="en-US" sz="4000" dirty="0"/>
              <a:t> 	      TRUE</a:t>
            </a:r>
          </a:p>
        </p:txBody>
      </p:sp>
      <p:sp>
        <p:nvSpPr>
          <p:cNvPr id="4" name="Frame 3">
            <a:extLst>
              <a:ext uri="{FF2B5EF4-FFF2-40B4-BE49-F238E27FC236}">
                <a16:creationId xmlns:a16="http://schemas.microsoft.com/office/drawing/2014/main" id="{723EB750-9056-DF48-9E4F-C2B36C316A41}"/>
              </a:ext>
            </a:extLst>
          </p:cNvPr>
          <p:cNvSpPr/>
          <p:nvPr/>
        </p:nvSpPr>
        <p:spPr>
          <a:xfrm>
            <a:off x="194733" y="188383"/>
            <a:ext cx="11802533" cy="6481233"/>
          </a:xfrm>
          <a:prstGeom prst="frame">
            <a:avLst>
              <a:gd name="adj1" fmla="val 1641"/>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Down Arrow 7">
            <a:extLst>
              <a:ext uri="{FF2B5EF4-FFF2-40B4-BE49-F238E27FC236}">
                <a16:creationId xmlns:a16="http://schemas.microsoft.com/office/drawing/2014/main" id="{62D50667-1824-654C-B35F-43BE72691BCE}"/>
              </a:ext>
            </a:extLst>
          </p:cNvPr>
          <p:cNvSpPr/>
          <p:nvPr/>
        </p:nvSpPr>
        <p:spPr>
          <a:xfrm rot="16200000">
            <a:off x="4323914" y="2828966"/>
            <a:ext cx="484632" cy="715433"/>
          </a:xfrm>
          <a:prstGeom prst="downArrow">
            <a:avLst>
              <a:gd name="adj1" fmla="val 57862"/>
              <a:gd name="adj2" fmla="val 500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4C9EEDA-2DDD-0D47-BA86-037E5ADDA06E}"/>
              </a:ext>
            </a:extLst>
          </p:cNvPr>
          <p:cNvSpPr txBox="1"/>
          <p:nvPr/>
        </p:nvSpPr>
        <p:spPr>
          <a:xfrm>
            <a:off x="4381500" y="1981200"/>
            <a:ext cx="184731" cy="369332"/>
          </a:xfrm>
          <a:prstGeom prst="rect">
            <a:avLst/>
          </a:prstGeom>
          <a:noFill/>
        </p:spPr>
        <p:txBody>
          <a:bodyPr wrap="none" rtlCol="0">
            <a:spAutoFit/>
          </a:bodyPr>
          <a:lstStyle/>
          <a:p>
            <a:endParaRPr lang="en-US" dirty="0"/>
          </a:p>
        </p:txBody>
      </p:sp>
      <p:sp>
        <p:nvSpPr>
          <p:cNvPr id="12" name="Down Arrow 11">
            <a:extLst>
              <a:ext uri="{FF2B5EF4-FFF2-40B4-BE49-F238E27FC236}">
                <a16:creationId xmlns:a16="http://schemas.microsoft.com/office/drawing/2014/main" id="{8C0CA6BB-5933-6549-8801-E15309E65CFC}"/>
              </a:ext>
            </a:extLst>
          </p:cNvPr>
          <p:cNvSpPr/>
          <p:nvPr/>
        </p:nvSpPr>
        <p:spPr>
          <a:xfrm rot="16200000">
            <a:off x="5180584" y="3612299"/>
            <a:ext cx="484632" cy="715433"/>
          </a:xfrm>
          <a:prstGeom prst="downArrow">
            <a:avLst>
              <a:gd name="adj1" fmla="val 57862"/>
              <a:gd name="adj2" fmla="val 500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CF96FE2-12E5-A149-95EE-FE49263C0C02}"/>
              </a:ext>
            </a:extLst>
          </p:cNvPr>
          <p:cNvSpPr txBox="1"/>
          <p:nvPr/>
        </p:nvSpPr>
        <p:spPr>
          <a:xfrm>
            <a:off x="2079223" y="1789697"/>
            <a:ext cx="7423955" cy="830997"/>
          </a:xfrm>
          <a:prstGeom prst="rect">
            <a:avLst/>
          </a:prstGeom>
          <a:noFill/>
        </p:spPr>
        <p:txBody>
          <a:bodyPr wrap="none" rtlCol="0">
            <a:spAutoFit/>
          </a:bodyPr>
          <a:lstStyle/>
          <a:p>
            <a:pPr algn="ctr"/>
            <a:r>
              <a:rPr lang="en-US" sz="4800" dirty="0"/>
              <a:t>Is value </a:t>
            </a:r>
            <a:r>
              <a:rPr lang="en-US" sz="4800" dirty="0">
                <a:solidFill>
                  <a:srgbClr val="C00000"/>
                </a:solidFill>
              </a:rPr>
              <a:t>NOT EQUAL TO </a:t>
            </a:r>
            <a:r>
              <a:rPr lang="en-US" sz="4800" dirty="0"/>
              <a:t>value</a:t>
            </a:r>
          </a:p>
        </p:txBody>
      </p:sp>
    </p:spTree>
    <p:extLst>
      <p:ext uri="{BB962C8B-B14F-4D97-AF65-F5344CB8AC3E}">
        <p14:creationId xmlns:p14="http://schemas.microsoft.com/office/powerpoint/2010/main" val="10340656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A7F8-7C7E-AA4A-8A11-AA91A9EC66E3}"/>
              </a:ext>
            </a:extLst>
          </p:cNvPr>
          <p:cNvSpPr>
            <a:spLocks noGrp="1"/>
          </p:cNvSpPr>
          <p:nvPr>
            <p:ph type="title"/>
          </p:nvPr>
        </p:nvSpPr>
        <p:spPr/>
        <p:txBody>
          <a:bodyPr/>
          <a:lstStyle/>
          <a:p>
            <a:r>
              <a:rPr lang="en-US" dirty="0"/>
              <a:t>Using Tidy Data: Correcting for ISTD</a:t>
            </a:r>
          </a:p>
        </p:txBody>
      </p:sp>
      <p:pic>
        <p:nvPicPr>
          <p:cNvPr id="6" name="Picture 5">
            <a:extLst>
              <a:ext uri="{FF2B5EF4-FFF2-40B4-BE49-F238E27FC236}">
                <a16:creationId xmlns:a16="http://schemas.microsoft.com/office/drawing/2014/main" id="{54449C4D-9FA0-8047-8FAE-874EA6AB8168}"/>
              </a:ext>
            </a:extLst>
          </p:cNvPr>
          <p:cNvPicPr>
            <a:picLocks noChangeAspect="1"/>
          </p:cNvPicPr>
          <p:nvPr/>
        </p:nvPicPr>
        <p:blipFill>
          <a:blip r:embed="rId3"/>
          <a:stretch>
            <a:fillRect/>
          </a:stretch>
        </p:blipFill>
        <p:spPr>
          <a:xfrm>
            <a:off x="671447" y="1690688"/>
            <a:ext cx="10682353" cy="2335212"/>
          </a:xfrm>
          <a:prstGeom prst="rect">
            <a:avLst/>
          </a:prstGeom>
        </p:spPr>
      </p:pic>
    </p:spTree>
    <p:extLst>
      <p:ext uri="{BB962C8B-B14F-4D97-AF65-F5344CB8AC3E}">
        <p14:creationId xmlns:p14="http://schemas.microsoft.com/office/powerpoint/2010/main" val="2490213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9C8F9-F487-7E49-BE6A-7940355B093A}"/>
              </a:ext>
            </a:extLst>
          </p:cNvPr>
          <p:cNvSpPr>
            <a:spLocks noGrp="1"/>
          </p:cNvSpPr>
          <p:nvPr>
            <p:ph type="title"/>
          </p:nvPr>
        </p:nvSpPr>
        <p:spPr>
          <a:xfrm>
            <a:off x="591457" y="365125"/>
            <a:ext cx="10515600" cy="1325563"/>
          </a:xfrm>
        </p:spPr>
        <p:txBody>
          <a:bodyPr>
            <a:normAutofit/>
          </a:bodyPr>
          <a:lstStyle/>
          <a:p>
            <a:r>
              <a:rPr lang="en-US" sz="6000" dirty="0">
                <a:latin typeface="Times New Roman" panose="02020603050405020304" pitchFamily="18" charset="0"/>
                <a:cs typeface="Times New Roman" panose="02020603050405020304" pitchFamily="18" charset="0"/>
              </a:rPr>
              <a:t>What is </a:t>
            </a:r>
            <a:r>
              <a:rPr lang="en-US" sz="6000" dirty="0">
                <a:solidFill>
                  <a:srgbClr val="C00000"/>
                </a:solidFill>
                <a:latin typeface="Times New Roman" panose="02020603050405020304" pitchFamily="18" charset="0"/>
                <a:cs typeface="Times New Roman" panose="02020603050405020304" pitchFamily="18" charset="0"/>
              </a:rPr>
              <a:t>“Tidy Data”</a:t>
            </a:r>
            <a:r>
              <a:rPr lang="en-US" sz="6000" dirty="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5DE70829-43A7-8648-9883-52F05791B7DA}"/>
              </a:ext>
            </a:extLst>
          </p:cNvPr>
          <p:cNvSpPr>
            <a:spLocks noGrp="1"/>
          </p:cNvSpPr>
          <p:nvPr>
            <p:ph idx="1"/>
          </p:nvPr>
        </p:nvSpPr>
        <p:spPr>
          <a:xfrm>
            <a:off x="591457" y="1042194"/>
            <a:ext cx="10515600" cy="4351338"/>
          </a:xfrm>
        </p:spPr>
        <p:txBody>
          <a:bodyPr anchor="ctr">
            <a:normAutofit/>
          </a:bodyPr>
          <a:lstStyle/>
          <a:p>
            <a:pPr marL="0" indent="0" algn="ctr">
              <a:buNone/>
            </a:pPr>
            <a:r>
              <a:rPr lang="en-US" sz="6000" dirty="0">
                <a:solidFill>
                  <a:srgbClr val="C00000"/>
                </a:solidFill>
                <a:latin typeface="Times" pitchFamily="2" charset="0"/>
                <a:cs typeface="Times New Roman" panose="02020603050405020304" pitchFamily="18" charset="0"/>
              </a:rPr>
              <a:t>Tidy</a:t>
            </a:r>
            <a:r>
              <a:rPr lang="en-US" sz="6000" dirty="0">
                <a:latin typeface="Times" pitchFamily="2" charset="0"/>
                <a:cs typeface="Times New Roman" panose="02020603050405020304" pitchFamily="18" charset="0"/>
              </a:rPr>
              <a:t> refers to data that follows a set of formatting rules in order to simplify data analysis.</a:t>
            </a:r>
          </a:p>
        </p:txBody>
      </p:sp>
      <p:cxnSp>
        <p:nvCxnSpPr>
          <p:cNvPr id="4" name="Straight Arrow Connector 3">
            <a:extLst>
              <a:ext uri="{FF2B5EF4-FFF2-40B4-BE49-F238E27FC236}">
                <a16:creationId xmlns:a16="http://schemas.microsoft.com/office/drawing/2014/main" id="{8F1BD126-CE09-084B-8E8B-AB8558E175AD}"/>
              </a:ext>
            </a:extLst>
          </p:cNvPr>
          <p:cNvCxnSpPr>
            <a:cxnSpLocks/>
          </p:cNvCxnSpPr>
          <p:nvPr/>
        </p:nvCxnSpPr>
        <p:spPr>
          <a:xfrm>
            <a:off x="591457" y="1517073"/>
            <a:ext cx="10395198" cy="0"/>
          </a:xfrm>
          <a:prstGeom prst="straightConnector1">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98623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8FA3C-E76A-DC4D-9F8E-EEFBBF2C7B62}"/>
              </a:ext>
            </a:extLst>
          </p:cNvPr>
          <p:cNvSpPr>
            <a:spLocks noGrp="1"/>
          </p:cNvSpPr>
          <p:nvPr>
            <p:ph type="title"/>
          </p:nvPr>
        </p:nvSpPr>
        <p:spPr>
          <a:xfrm>
            <a:off x="838200" y="2766218"/>
            <a:ext cx="10515600" cy="1325563"/>
          </a:xfrm>
        </p:spPr>
        <p:txBody>
          <a:bodyPr>
            <a:normAutofit/>
          </a:bodyPr>
          <a:lstStyle/>
          <a:p>
            <a:pPr algn="ctr"/>
            <a:r>
              <a:rPr lang="en-US" sz="8800" dirty="0"/>
              <a:t>Writing Functions</a:t>
            </a:r>
          </a:p>
        </p:txBody>
      </p:sp>
    </p:spTree>
    <p:extLst>
      <p:ext uri="{BB962C8B-B14F-4D97-AF65-F5344CB8AC3E}">
        <p14:creationId xmlns:p14="http://schemas.microsoft.com/office/powerpoint/2010/main" val="4821502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35665-E82E-A745-897A-EAF2DB1CE2F6}"/>
              </a:ext>
            </a:extLst>
          </p:cNvPr>
          <p:cNvSpPr>
            <a:spLocks noGrp="1"/>
          </p:cNvSpPr>
          <p:nvPr>
            <p:ph type="title"/>
          </p:nvPr>
        </p:nvSpPr>
        <p:spPr>
          <a:xfrm>
            <a:off x="533400" y="500062"/>
            <a:ext cx="10515600" cy="1325563"/>
          </a:xfrm>
        </p:spPr>
        <p:txBody>
          <a:bodyPr>
            <a:normAutofit/>
          </a:bodyPr>
          <a:lstStyle/>
          <a:p>
            <a:r>
              <a:rPr lang="en-US" sz="6000" dirty="0">
                <a:latin typeface="Times New Roman" panose="02020603050405020304" pitchFamily="18" charset="0"/>
                <a:cs typeface="Times New Roman" panose="02020603050405020304" pitchFamily="18" charset="0"/>
              </a:rPr>
              <a:t>When to write a function?</a:t>
            </a:r>
          </a:p>
        </p:txBody>
      </p:sp>
      <p:sp>
        <p:nvSpPr>
          <p:cNvPr id="3" name="Content Placeholder 2">
            <a:extLst>
              <a:ext uri="{FF2B5EF4-FFF2-40B4-BE49-F238E27FC236}">
                <a16:creationId xmlns:a16="http://schemas.microsoft.com/office/drawing/2014/main" id="{B78C84AB-E401-C648-83B0-66ED768D0C03}"/>
              </a:ext>
            </a:extLst>
          </p:cNvPr>
          <p:cNvSpPr>
            <a:spLocks noGrp="1"/>
          </p:cNvSpPr>
          <p:nvPr>
            <p:ph idx="1"/>
          </p:nvPr>
        </p:nvSpPr>
        <p:spPr>
          <a:xfrm>
            <a:off x="838200" y="1253331"/>
            <a:ext cx="10515600" cy="4351338"/>
          </a:xfrm>
        </p:spPr>
        <p:txBody>
          <a:bodyPr anchor="ctr">
            <a:normAutofit/>
          </a:bodyPr>
          <a:lstStyle/>
          <a:p>
            <a:pPr marL="0" indent="0" algn="ctr">
              <a:buNone/>
            </a:pPr>
            <a:r>
              <a:rPr lang="en-US" sz="4800" dirty="0"/>
              <a:t>When you </a:t>
            </a:r>
            <a:r>
              <a:rPr lang="en-US" sz="4800" dirty="0">
                <a:solidFill>
                  <a:srgbClr val="C00000"/>
                </a:solidFill>
              </a:rPr>
              <a:t>copy/paste </a:t>
            </a:r>
            <a:r>
              <a:rPr lang="en-US" sz="4800" dirty="0"/>
              <a:t>code three or more times</a:t>
            </a:r>
          </a:p>
        </p:txBody>
      </p:sp>
      <p:cxnSp>
        <p:nvCxnSpPr>
          <p:cNvPr id="4" name="Straight Arrow Connector 3">
            <a:extLst>
              <a:ext uri="{FF2B5EF4-FFF2-40B4-BE49-F238E27FC236}">
                <a16:creationId xmlns:a16="http://schemas.microsoft.com/office/drawing/2014/main" id="{430FE425-67D4-3F40-86FD-C0C1799D6DD7}"/>
              </a:ext>
            </a:extLst>
          </p:cNvPr>
          <p:cNvCxnSpPr>
            <a:cxnSpLocks/>
          </p:cNvCxnSpPr>
          <p:nvPr/>
        </p:nvCxnSpPr>
        <p:spPr>
          <a:xfrm>
            <a:off x="533400" y="1664494"/>
            <a:ext cx="9760527" cy="0"/>
          </a:xfrm>
          <a:prstGeom prst="straightConnector1">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4424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4173B-0F1D-0140-9142-ABA85AE48500}"/>
              </a:ext>
            </a:extLst>
          </p:cNvPr>
          <p:cNvSpPr>
            <a:spLocks noGrp="1"/>
          </p:cNvSpPr>
          <p:nvPr>
            <p:ph type="title"/>
          </p:nvPr>
        </p:nvSpPr>
        <p:spPr/>
        <p:txBody>
          <a:bodyPr/>
          <a:lstStyle/>
          <a:p>
            <a:r>
              <a:rPr lang="en-US" dirty="0"/>
              <a:t>How to write a function: Step 1</a:t>
            </a:r>
          </a:p>
        </p:txBody>
      </p:sp>
      <p:pic>
        <p:nvPicPr>
          <p:cNvPr id="4" name="Picture 3">
            <a:extLst>
              <a:ext uri="{FF2B5EF4-FFF2-40B4-BE49-F238E27FC236}">
                <a16:creationId xmlns:a16="http://schemas.microsoft.com/office/drawing/2014/main" id="{8BCFA0BE-2ED5-FD47-90FF-F77396534821}"/>
              </a:ext>
            </a:extLst>
          </p:cNvPr>
          <p:cNvPicPr>
            <a:picLocks noChangeAspect="1"/>
          </p:cNvPicPr>
          <p:nvPr/>
        </p:nvPicPr>
        <p:blipFill>
          <a:blip r:embed="rId3"/>
          <a:stretch>
            <a:fillRect/>
          </a:stretch>
        </p:blipFill>
        <p:spPr>
          <a:xfrm>
            <a:off x="796607" y="1690688"/>
            <a:ext cx="10557193" cy="2574925"/>
          </a:xfrm>
          <a:prstGeom prst="rect">
            <a:avLst/>
          </a:prstGeom>
        </p:spPr>
      </p:pic>
    </p:spTree>
    <p:extLst>
      <p:ext uri="{BB962C8B-B14F-4D97-AF65-F5344CB8AC3E}">
        <p14:creationId xmlns:p14="http://schemas.microsoft.com/office/powerpoint/2010/main" val="31738611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4173B-0F1D-0140-9142-ABA85AE48500}"/>
              </a:ext>
            </a:extLst>
          </p:cNvPr>
          <p:cNvSpPr>
            <a:spLocks noGrp="1"/>
          </p:cNvSpPr>
          <p:nvPr>
            <p:ph type="title"/>
          </p:nvPr>
        </p:nvSpPr>
        <p:spPr/>
        <p:txBody>
          <a:bodyPr/>
          <a:lstStyle/>
          <a:p>
            <a:r>
              <a:rPr lang="en-US" dirty="0"/>
              <a:t>How to write a function: Step 2</a:t>
            </a:r>
          </a:p>
        </p:txBody>
      </p:sp>
      <p:pic>
        <p:nvPicPr>
          <p:cNvPr id="4" name="Picture 3">
            <a:extLst>
              <a:ext uri="{FF2B5EF4-FFF2-40B4-BE49-F238E27FC236}">
                <a16:creationId xmlns:a16="http://schemas.microsoft.com/office/drawing/2014/main" id="{8BCFA0BE-2ED5-FD47-90FF-F77396534821}"/>
              </a:ext>
            </a:extLst>
          </p:cNvPr>
          <p:cNvPicPr>
            <a:picLocks noChangeAspect="1"/>
          </p:cNvPicPr>
          <p:nvPr/>
        </p:nvPicPr>
        <p:blipFill>
          <a:blip r:embed="rId3"/>
          <a:stretch>
            <a:fillRect/>
          </a:stretch>
        </p:blipFill>
        <p:spPr>
          <a:xfrm>
            <a:off x="796607" y="1690688"/>
            <a:ext cx="10557193" cy="2574925"/>
          </a:xfrm>
          <a:prstGeom prst="rect">
            <a:avLst/>
          </a:prstGeom>
        </p:spPr>
      </p:pic>
      <p:sp>
        <p:nvSpPr>
          <p:cNvPr id="3" name="Frame 2">
            <a:extLst>
              <a:ext uri="{FF2B5EF4-FFF2-40B4-BE49-F238E27FC236}">
                <a16:creationId xmlns:a16="http://schemas.microsoft.com/office/drawing/2014/main" id="{D96D9113-BBF8-D945-8C76-274182918E63}"/>
              </a:ext>
            </a:extLst>
          </p:cNvPr>
          <p:cNvSpPr/>
          <p:nvPr/>
        </p:nvSpPr>
        <p:spPr>
          <a:xfrm>
            <a:off x="6075202" y="2476500"/>
            <a:ext cx="1887697" cy="685800"/>
          </a:xfrm>
          <a:prstGeom prst="fram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103199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1C71-857F-B948-A614-C91635D3E940}"/>
              </a:ext>
            </a:extLst>
          </p:cNvPr>
          <p:cNvSpPr>
            <a:spLocks noGrp="1"/>
          </p:cNvSpPr>
          <p:nvPr>
            <p:ph type="title"/>
          </p:nvPr>
        </p:nvSpPr>
        <p:spPr/>
        <p:txBody>
          <a:bodyPr/>
          <a:lstStyle/>
          <a:p>
            <a:r>
              <a:rPr lang="en-US" dirty="0"/>
              <a:t>Function format:</a:t>
            </a:r>
          </a:p>
        </p:txBody>
      </p:sp>
      <p:sp>
        <p:nvSpPr>
          <p:cNvPr id="3" name="Content Placeholder 2">
            <a:extLst>
              <a:ext uri="{FF2B5EF4-FFF2-40B4-BE49-F238E27FC236}">
                <a16:creationId xmlns:a16="http://schemas.microsoft.com/office/drawing/2014/main" id="{F7D4D1C0-7320-7C4B-AE3C-3FF875406642}"/>
              </a:ext>
            </a:extLst>
          </p:cNvPr>
          <p:cNvSpPr>
            <a:spLocks noGrp="1"/>
          </p:cNvSpPr>
          <p:nvPr>
            <p:ph idx="1"/>
          </p:nvPr>
        </p:nvSpPr>
        <p:spPr>
          <a:xfrm>
            <a:off x="838200" y="1027906"/>
            <a:ext cx="10325100" cy="2632075"/>
          </a:xfrm>
        </p:spPr>
        <p:txBody>
          <a:bodyPr>
            <a:normAutofit lnSpcReduction="10000"/>
          </a:bodyPr>
          <a:lstStyle/>
          <a:p>
            <a:pPr marL="0" indent="0">
              <a:buNone/>
            </a:pPr>
            <a:endParaRPr lang="en-US" sz="4000" dirty="0"/>
          </a:p>
          <a:p>
            <a:pPr marL="0" indent="0">
              <a:buNone/>
            </a:pPr>
            <a:r>
              <a:rPr lang="en-US" sz="4000" dirty="0"/>
              <a:t>Function &lt;- function(input) {</a:t>
            </a:r>
          </a:p>
          <a:p>
            <a:pPr marL="0" indent="0">
              <a:buNone/>
            </a:pPr>
            <a:r>
              <a:rPr lang="en-US" sz="4000" dirty="0"/>
              <a:t>Code</a:t>
            </a:r>
          </a:p>
          <a:p>
            <a:pPr marL="0" indent="0">
              <a:buNone/>
            </a:pPr>
            <a:r>
              <a:rPr lang="en-US" sz="4000" dirty="0"/>
              <a:t>}</a:t>
            </a:r>
          </a:p>
        </p:txBody>
      </p:sp>
      <p:sp>
        <p:nvSpPr>
          <p:cNvPr id="4" name="Frame 3">
            <a:extLst>
              <a:ext uri="{FF2B5EF4-FFF2-40B4-BE49-F238E27FC236}">
                <a16:creationId xmlns:a16="http://schemas.microsoft.com/office/drawing/2014/main" id="{723EB750-9056-DF48-9E4F-C2B36C316A41}"/>
              </a:ext>
            </a:extLst>
          </p:cNvPr>
          <p:cNvSpPr/>
          <p:nvPr/>
        </p:nvSpPr>
        <p:spPr>
          <a:xfrm>
            <a:off x="194733" y="188383"/>
            <a:ext cx="11802533" cy="6481233"/>
          </a:xfrm>
          <a:prstGeom prst="frame">
            <a:avLst>
              <a:gd name="adj1" fmla="val 1641"/>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94C9EEDA-2DDD-0D47-BA86-037E5ADDA06E}"/>
              </a:ext>
            </a:extLst>
          </p:cNvPr>
          <p:cNvSpPr txBox="1"/>
          <p:nvPr/>
        </p:nvSpPr>
        <p:spPr>
          <a:xfrm>
            <a:off x="4381500" y="1981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39929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4173B-0F1D-0140-9142-ABA85AE48500}"/>
              </a:ext>
            </a:extLst>
          </p:cNvPr>
          <p:cNvSpPr>
            <a:spLocks noGrp="1"/>
          </p:cNvSpPr>
          <p:nvPr>
            <p:ph type="title"/>
          </p:nvPr>
        </p:nvSpPr>
        <p:spPr/>
        <p:txBody>
          <a:bodyPr/>
          <a:lstStyle/>
          <a:p>
            <a:r>
              <a:rPr lang="en-US" dirty="0"/>
              <a:t>How to write a function: Step 3</a:t>
            </a:r>
          </a:p>
        </p:txBody>
      </p:sp>
      <p:pic>
        <p:nvPicPr>
          <p:cNvPr id="10" name="Picture 9">
            <a:extLst>
              <a:ext uri="{FF2B5EF4-FFF2-40B4-BE49-F238E27FC236}">
                <a16:creationId xmlns:a16="http://schemas.microsoft.com/office/drawing/2014/main" id="{5627B8FF-3A5E-3041-9B3E-FF19A7541A33}"/>
              </a:ext>
            </a:extLst>
          </p:cNvPr>
          <p:cNvPicPr>
            <a:picLocks noChangeAspect="1"/>
          </p:cNvPicPr>
          <p:nvPr/>
        </p:nvPicPr>
        <p:blipFill>
          <a:blip r:embed="rId3"/>
          <a:stretch>
            <a:fillRect/>
          </a:stretch>
        </p:blipFill>
        <p:spPr>
          <a:xfrm>
            <a:off x="971549" y="1690073"/>
            <a:ext cx="9671669" cy="3281977"/>
          </a:xfrm>
          <a:prstGeom prst="rect">
            <a:avLst/>
          </a:prstGeom>
        </p:spPr>
      </p:pic>
    </p:spTree>
    <p:extLst>
      <p:ext uri="{BB962C8B-B14F-4D97-AF65-F5344CB8AC3E}">
        <p14:creationId xmlns:p14="http://schemas.microsoft.com/office/powerpoint/2010/main" val="4707030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4173B-0F1D-0140-9142-ABA85AE48500}"/>
              </a:ext>
            </a:extLst>
          </p:cNvPr>
          <p:cNvSpPr>
            <a:spLocks noGrp="1"/>
          </p:cNvSpPr>
          <p:nvPr>
            <p:ph type="title"/>
          </p:nvPr>
        </p:nvSpPr>
        <p:spPr/>
        <p:txBody>
          <a:bodyPr/>
          <a:lstStyle/>
          <a:p>
            <a:r>
              <a:rPr lang="en-US" dirty="0"/>
              <a:t>Running the function</a:t>
            </a:r>
          </a:p>
        </p:txBody>
      </p:sp>
      <p:pic>
        <p:nvPicPr>
          <p:cNvPr id="5" name="Picture 4">
            <a:extLst>
              <a:ext uri="{FF2B5EF4-FFF2-40B4-BE49-F238E27FC236}">
                <a16:creationId xmlns:a16="http://schemas.microsoft.com/office/drawing/2014/main" id="{D995D25D-FFE4-194F-936A-D3AC53833F4A}"/>
              </a:ext>
            </a:extLst>
          </p:cNvPr>
          <p:cNvPicPr>
            <a:picLocks noChangeAspect="1"/>
          </p:cNvPicPr>
          <p:nvPr/>
        </p:nvPicPr>
        <p:blipFill>
          <a:blip r:embed="rId3"/>
          <a:stretch>
            <a:fillRect/>
          </a:stretch>
        </p:blipFill>
        <p:spPr>
          <a:xfrm>
            <a:off x="2525077" y="1741950"/>
            <a:ext cx="7141845" cy="3374100"/>
          </a:xfrm>
          <a:prstGeom prst="rect">
            <a:avLst/>
          </a:prstGeom>
        </p:spPr>
      </p:pic>
    </p:spTree>
    <p:extLst>
      <p:ext uri="{BB962C8B-B14F-4D97-AF65-F5344CB8AC3E}">
        <p14:creationId xmlns:p14="http://schemas.microsoft.com/office/powerpoint/2010/main" val="22190015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FE3BC-5F4D-7746-B103-E0DA7544FD83}"/>
              </a:ext>
            </a:extLst>
          </p:cNvPr>
          <p:cNvSpPr>
            <a:spLocks noGrp="1"/>
          </p:cNvSpPr>
          <p:nvPr>
            <p:ph type="title"/>
          </p:nvPr>
        </p:nvSpPr>
        <p:spPr/>
        <p:txBody>
          <a:bodyPr/>
          <a:lstStyle/>
          <a:p>
            <a:r>
              <a:rPr lang="en-US" dirty="0"/>
              <a:t>Analyzing ICPMS Data: Calibration function</a:t>
            </a:r>
          </a:p>
        </p:txBody>
      </p:sp>
      <p:pic>
        <p:nvPicPr>
          <p:cNvPr id="7" name="Picture 6">
            <a:extLst>
              <a:ext uri="{FF2B5EF4-FFF2-40B4-BE49-F238E27FC236}">
                <a16:creationId xmlns:a16="http://schemas.microsoft.com/office/drawing/2014/main" id="{4A02F79C-2C52-3546-B4BB-68FC9CB3B28C}"/>
              </a:ext>
            </a:extLst>
          </p:cNvPr>
          <p:cNvPicPr>
            <a:picLocks noChangeAspect="1"/>
          </p:cNvPicPr>
          <p:nvPr/>
        </p:nvPicPr>
        <p:blipFill rotWithShape="1">
          <a:blip r:embed="rId3"/>
          <a:srcRect l="-1" t="1416" r="42230" b="23558"/>
          <a:stretch/>
        </p:blipFill>
        <p:spPr>
          <a:xfrm>
            <a:off x="2774169" y="1690688"/>
            <a:ext cx="5634726" cy="4154300"/>
          </a:xfrm>
          <a:prstGeom prst="rect">
            <a:avLst/>
          </a:prstGeom>
        </p:spPr>
      </p:pic>
    </p:spTree>
    <p:extLst>
      <p:ext uri="{BB962C8B-B14F-4D97-AF65-F5344CB8AC3E}">
        <p14:creationId xmlns:p14="http://schemas.microsoft.com/office/powerpoint/2010/main" val="643260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FE3BC-5F4D-7746-B103-E0DA7544FD83}"/>
              </a:ext>
            </a:extLst>
          </p:cNvPr>
          <p:cNvSpPr>
            <a:spLocks noGrp="1"/>
          </p:cNvSpPr>
          <p:nvPr>
            <p:ph type="title"/>
          </p:nvPr>
        </p:nvSpPr>
        <p:spPr>
          <a:xfrm>
            <a:off x="838200" y="85437"/>
            <a:ext cx="10515600" cy="1325563"/>
          </a:xfrm>
        </p:spPr>
        <p:txBody>
          <a:bodyPr/>
          <a:lstStyle/>
          <a:p>
            <a:r>
              <a:rPr lang="en-US" dirty="0"/>
              <a:t>Analyzing ICPMS Data: Calibration</a:t>
            </a:r>
          </a:p>
        </p:txBody>
      </p:sp>
      <p:pic>
        <p:nvPicPr>
          <p:cNvPr id="6" name="Picture 5">
            <a:extLst>
              <a:ext uri="{FF2B5EF4-FFF2-40B4-BE49-F238E27FC236}">
                <a16:creationId xmlns:a16="http://schemas.microsoft.com/office/drawing/2014/main" id="{1CAA5AC0-291E-384D-B7A5-D79A00DCE872}"/>
              </a:ext>
            </a:extLst>
          </p:cNvPr>
          <p:cNvPicPr>
            <a:picLocks noChangeAspect="1"/>
          </p:cNvPicPr>
          <p:nvPr/>
        </p:nvPicPr>
        <p:blipFill rotWithShape="1">
          <a:blip r:embed="rId3"/>
          <a:srcRect t="2094" r="51738" b="73864"/>
          <a:stretch/>
        </p:blipFill>
        <p:spPr>
          <a:xfrm>
            <a:off x="1196849" y="1604964"/>
            <a:ext cx="9798302" cy="2592964"/>
          </a:xfrm>
          <a:prstGeom prst="rect">
            <a:avLst/>
          </a:prstGeom>
        </p:spPr>
      </p:pic>
    </p:spTree>
    <p:extLst>
      <p:ext uri="{BB962C8B-B14F-4D97-AF65-F5344CB8AC3E}">
        <p14:creationId xmlns:p14="http://schemas.microsoft.com/office/powerpoint/2010/main" val="16723431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FE3BC-5F4D-7746-B103-E0DA7544FD83}"/>
              </a:ext>
            </a:extLst>
          </p:cNvPr>
          <p:cNvSpPr>
            <a:spLocks noGrp="1"/>
          </p:cNvSpPr>
          <p:nvPr>
            <p:ph type="title"/>
          </p:nvPr>
        </p:nvSpPr>
        <p:spPr>
          <a:xfrm>
            <a:off x="838200" y="85437"/>
            <a:ext cx="10515600" cy="1325563"/>
          </a:xfrm>
        </p:spPr>
        <p:txBody>
          <a:bodyPr/>
          <a:lstStyle/>
          <a:p>
            <a:r>
              <a:rPr lang="en-US" dirty="0"/>
              <a:t>Analyzing ICPMS Data: Calibration</a:t>
            </a:r>
          </a:p>
        </p:txBody>
      </p:sp>
      <p:pic>
        <p:nvPicPr>
          <p:cNvPr id="6" name="Picture 5">
            <a:extLst>
              <a:ext uri="{FF2B5EF4-FFF2-40B4-BE49-F238E27FC236}">
                <a16:creationId xmlns:a16="http://schemas.microsoft.com/office/drawing/2014/main" id="{1CAA5AC0-291E-384D-B7A5-D79A00DCE872}"/>
              </a:ext>
            </a:extLst>
          </p:cNvPr>
          <p:cNvPicPr>
            <a:picLocks noChangeAspect="1"/>
          </p:cNvPicPr>
          <p:nvPr/>
        </p:nvPicPr>
        <p:blipFill rotWithShape="1">
          <a:blip r:embed="rId3"/>
          <a:srcRect t="25590" b="58182"/>
          <a:stretch/>
        </p:blipFill>
        <p:spPr>
          <a:xfrm>
            <a:off x="400495" y="1565564"/>
            <a:ext cx="11652508" cy="1004453"/>
          </a:xfrm>
          <a:prstGeom prst="rect">
            <a:avLst/>
          </a:prstGeom>
        </p:spPr>
      </p:pic>
      <p:pic>
        <p:nvPicPr>
          <p:cNvPr id="3" name="Picture 2">
            <a:extLst>
              <a:ext uri="{FF2B5EF4-FFF2-40B4-BE49-F238E27FC236}">
                <a16:creationId xmlns:a16="http://schemas.microsoft.com/office/drawing/2014/main" id="{8EF1E15E-286A-9248-85A2-04141FB33A06}"/>
              </a:ext>
            </a:extLst>
          </p:cNvPr>
          <p:cNvPicPr>
            <a:picLocks noChangeAspect="1"/>
          </p:cNvPicPr>
          <p:nvPr/>
        </p:nvPicPr>
        <p:blipFill>
          <a:blip r:embed="rId4"/>
          <a:stretch>
            <a:fillRect/>
          </a:stretch>
        </p:blipFill>
        <p:spPr>
          <a:xfrm>
            <a:off x="3266787" y="2950050"/>
            <a:ext cx="5658426" cy="3450843"/>
          </a:xfrm>
          <a:prstGeom prst="rect">
            <a:avLst/>
          </a:prstGeom>
        </p:spPr>
      </p:pic>
    </p:spTree>
    <p:extLst>
      <p:ext uri="{BB962C8B-B14F-4D97-AF65-F5344CB8AC3E}">
        <p14:creationId xmlns:p14="http://schemas.microsoft.com/office/powerpoint/2010/main" val="2822685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16E5B-FAD6-9641-A851-FDE9AA5D1544}"/>
              </a:ext>
            </a:extLst>
          </p:cNvPr>
          <p:cNvSpPr>
            <a:spLocks noGrp="1"/>
          </p:cNvSpPr>
          <p:nvPr>
            <p:ph type="title"/>
          </p:nvPr>
        </p:nvSpPr>
        <p:spPr>
          <a:xfrm>
            <a:off x="3529444" y="94228"/>
            <a:ext cx="5133109" cy="1325563"/>
          </a:xfrm>
        </p:spPr>
        <p:txBody>
          <a:bodyPr/>
          <a:lstStyle/>
          <a:p>
            <a:r>
              <a:rPr lang="en-US" dirty="0">
                <a:latin typeface="Times New Roman" panose="02020603050405020304" pitchFamily="18" charset="0"/>
                <a:cs typeface="Times New Roman" panose="02020603050405020304" pitchFamily="18" charset="0"/>
              </a:rPr>
              <a:t>What is “Tidy Data”?</a:t>
            </a:r>
          </a:p>
        </p:txBody>
      </p:sp>
      <p:pic>
        <p:nvPicPr>
          <p:cNvPr id="4" name="Content Placeholder 10" descr="A close up of a window&#10;&#10;Description automatically generated">
            <a:extLst>
              <a:ext uri="{FF2B5EF4-FFF2-40B4-BE49-F238E27FC236}">
                <a16:creationId xmlns:a16="http://schemas.microsoft.com/office/drawing/2014/main" id="{CC511E13-274E-494B-8639-2B149A43EAFB}"/>
              </a:ext>
            </a:extLst>
          </p:cNvPr>
          <p:cNvPicPr>
            <a:picLocks noGrp="1" noChangeAspect="1"/>
          </p:cNvPicPr>
          <p:nvPr>
            <p:ph idx="1"/>
          </p:nvPr>
        </p:nvPicPr>
        <p:blipFill rotWithShape="1">
          <a:blip r:embed="rId3"/>
          <a:srcRect l="9614" t="-350" r="36004" b="45496"/>
          <a:stretch/>
        </p:blipFill>
        <p:spPr>
          <a:xfrm>
            <a:off x="-1" y="1233714"/>
            <a:ext cx="12192001" cy="4867276"/>
          </a:xfrm>
        </p:spPr>
      </p:pic>
    </p:spTree>
    <p:extLst>
      <p:ext uri="{BB962C8B-B14F-4D97-AF65-F5344CB8AC3E}">
        <p14:creationId xmlns:p14="http://schemas.microsoft.com/office/powerpoint/2010/main" val="41572519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FE3BC-5F4D-7746-B103-E0DA7544FD83}"/>
              </a:ext>
            </a:extLst>
          </p:cNvPr>
          <p:cNvSpPr>
            <a:spLocks noGrp="1"/>
          </p:cNvSpPr>
          <p:nvPr>
            <p:ph type="title"/>
          </p:nvPr>
        </p:nvSpPr>
        <p:spPr>
          <a:xfrm>
            <a:off x="344632" y="293256"/>
            <a:ext cx="10515600" cy="1325563"/>
          </a:xfrm>
        </p:spPr>
        <p:txBody>
          <a:bodyPr/>
          <a:lstStyle/>
          <a:p>
            <a:r>
              <a:rPr lang="en-US" dirty="0"/>
              <a:t>Analyzing ICPMS Data: Calibration</a:t>
            </a:r>
          </a:p>
        </p:txBody>
      </p:sp>
      <p:pic>
        <p:nvPicPr>
          <p:cNvPr id="6" name="Picture 5">
            <a:extLst>
              <a:ext uri="{FF2B5EF4-FFF2-40B4-BE49-F238E27FC236}">
                <a16:creationId xmlns:a16="http://schemas.microsoft.com/office/drawing/2014/main" id="{1CAA5AC0-291E-384D-B7A5-D79A00DCE872}"/>
              </a:ext>
            </a:extLst>
          </p:cNvPr>
          <p:cNvPicPr>
            <a:picLocks noChangeAspect="1"/>
          </p:cNvPicPr>
          <p:nvPr/>
        </p:nvPicPr>
        <p:blipFill rotWithShape="1">
          <a:blip r:embed="rId3"/>
          <a:srcRect t="41818" r="11448" b="1"/>
          <a:stretch/>
        </p:blipFill>
        <p:spPr>
          <a:xfrm>
            <a:off x="344632" y="1483591"/>
            <a:ext cx="11147713" cy="3890818"/>
          </a:xfrm>
          <a:prstGeom prst="rect">
            <a:avLst/>
          </a:prstGeom>
        </p:spPr>
      </p:pic>
    </p:spTree>
    <p:extLst>
      <p:ext uri="{BB962C8B-B14F-4D97-AF65-F5344CB8AC3E}">
        <p14:creationId xmlns:p14="http://schemas.microsoft.com/office/powerpoint/2010/main" val="1225819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FE3BC-5F4D-7746-B103-E0DA7544FD83}"/>
              </a:ext>
            </a:extLst>
          </p:cNvPr>
          <p:cNvSpPr>
            <a:spLocks noGrp="1"/>
          </p:cNvSpPr>
          <p:nvPr>
            <p:ph type="title"/>
          </p:nvPr>
        </p:nvSpPr>
        <p:spPr>
          <a:xfrm>
            <a:off x="663077" y="378545"/>
            <a:ext cx="10515600" cy="1325563"/>
          </a:xfrm>
        </p:spPr>
        <p:txBody>
          <a:bodyPr/>
          <a:lstStyle/>
          <a:p>
            <a:r>
              <a:rPr lang="en-US" dirty="0"/>
              <a:t>Analyzing ICPMS Data: Calibration</a:t>
            </a:r>
          </a:p>
        </p:txBody>
      </p:sp>
      <p:pic>
        <p:nvPicPr>
          <p:cNvPr id="3" name="Picture 2">
            <a:extLst>
              <a:ext uri="{FF2B5EF4-FFF2-40B4-BE49-F238E27FC236}">
                <a16:creationId xmlns:a16="http://schemas.microsoft.com/office/drawing/2014/main" id="{43A146B0-3B86-A540-AA5D-E01C66DA515E}"/>
              </a:ext>
            </a:extLst>
          </p:cNvPr>
          <p:cNvPicPr>
            <a:picLocks noChangeAspect="1"/>
          </p:cNvPicPr>
          <p:nvPr/>
        </p:nvPicPr>
        <p:blipFill>
          <a:blip r:embed="rId3"/>
          <a:stretch>
            <a:fillRect/>
          </a:stretch>
        </p:blipFill>
        <p:spPr>
          <a:xfrm>
            <a:off x="663077" y="1411000"/>
            <a:ext cx="10865845" cy="3742892"/>
          </a:xfrm>
          <a:prstGeom prst="rect">
            <a:avLst/>
          </a:prstGeom>
        </p:spPr>
      </p:pic>
    </p:spTree>
    <p:extLst>
      <p:ext uri="{BB962C8B-B14F-4D97-AF65-F5344CB8AC3E}">
        <p14:creationId xmlns:p14="http://schemas.microsoft.com/office/powerpoint/2010/main" val="23171910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B48B3-9B7F-3646-8E54-F7AC91A6CC43}"/>
              </a:ext>
            </a:extLst>
          </p:cNvPr>
          <p:cNvSpPr>
            <a:spLocks noGrp="1"/>
          </p:cNvSpPr>
          <p:nvPr>
            <p:ph type="title"/>
          </p:nvPr>
        </p:nvSpPr>
        <p:spPr>
          <a:xfrm>
            <a:off x="476250" y="697201"/>
            <a:ext cx="10515600" cy="1325563"/>
          </a:xfrm>
        </p:spPr>
        <p:txBody>
          <a:bodyPr/>
          <a:lstStyle/>
          <a:p>
            <a:r>
              <a:rPr lang="en-US" dirty="0"/>
              <a:t>Analyzing ICPMS Data: Sample Concentration</a:t>
            </a:r>
          </a:p>
        </p:txBody>
      </p:sp>
      <p:pic>
        <p:nvPicPr>
          <p:cNvPr id="4" name="Picture 3">
            <a:extLst>
              <a:ext uri="{FF2B5EF4-FFF2-40B4-BE49-F238E27FC236}">
                <a16:creationId xmlns:a16="http://schemas.microsoft.com/office/drawing/2014/main" id="{DBBA7909-167E-F54E-A5C3-6AE1735B4911}"/>
              </a:ext>
            </a:extLst>
          </p:cNvPr>
          <p:cNvPicPr>
            <a:picLocks noChangeAspect="1"/>
          </p:cNvPicPr>
          <p:nvPr/>
        </p:nvPicPr>
        <p:blipFill rotWithShape="1">
          <a:blip r:embed="rId3"/>
          <a:srcRect t="2066"/>
          <a:stretch/>
        </p:blipFill>
        <p:spPr>
          <a:xfrm>
            <a:off x="1200150" y="2022764"/>
            <a:ext cx="9791700" cy="2873086"/>
          </a:xfrm>
          <a:prstGeom prst="rect">
            <a:avLst/>
          </a:prstGeom>
        </p:spPr>
      </p:pic>
    </p:spTree>
    <p:extLst>
      <p:ext uri="{BB962C8B-B14F-4D97-AF65-F5344CB8AC3E}">
        <p14:creationId xmlns:p14="http://schemas.microsoft.com/office/powerpoint/2010/main" val="19608732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B48B3-9B7F-3646-8E54-F7AC91A6CC43}"/>
              </a:ext>
            </a:extLst>
          </p:cNvPr>
          <p:cNvSpPr>
            <a:spLocks noGrp="1"/>
          </p:cNvSpPr>
          <p:nvPr>
            <p:ph type="title"/>
          </p:nvPr>
        </p:nvSpPr>
        <p:spPr>
          <a:xfrm>
            <a:off x="371764" y="365125"/>
            <a:ext cx="10515600" cy="1325563"/>
          </a:xfrm>
        </p:spPr>
        <p:txBody>
          <a:bodyPr/>
          <a:lstStyle/>
          <a:p>
            <a:r>
              <a:rPr lang="en-US" dirty="0"/>
              <a:t>Analyzing ICPMS Data: Sample Concentration</a:t>
            </a:r>
          </a:p>
        </p:txBody>
      </p:sp>
      <p:pic>
        <p:nvPicPr>
          <p:cNvPr id="3" name="Picture 2">
            <a:extLst>
              <a:ext uri="{FF2B5EF4-FFF2-40B4-BE49-F238E27FC236}">
                <a16:creationId xmlns:a16="http://schemas.microsoft.com/office/drawing/2014/main" id="{84DF3023-37D3-3A42-A16B-C3EFA2094A82}"/>
              </a:ext>
            </a:extLst>
          </p:cNvPr>
          <p:cNvPicPr>
            <a:picLocks noChangeAspect="1"/>
          </p:cNvPicPr>
          <p:nvPr/>
        </p:nvPicPr>
        <p:blipFill>
          <a:blip r:embed="rId3"/>
          <a:stretch>
            <a:fillRect/>
          </a:stretch>
        </p:blipFill>
        <p:spPr>
          <a:xfrm>
            <a:off x="838200" y="1690688"/>
            <a:ext cx="4791364" cy="2824760"/>
          </a:xfrm>
          <a:prstGeom prst="rect">
            <a:avLst/>
          </a:prstGeom>
        </p:spPr>
      </p:pic>
    </p:spTree>
    <p:extLst>
      <p:ext uri="{BB962C8B-B14F-4D97-AF65-F5344CB8AC3E}">
        <p14:creationId xmlns:p14="http://schemas.microsoft.com/office/powerpoint/2010/main" val="42760322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BAF887-CB96-3946-9748-2482E3AC6C21}"/>
              </a:ext>
            </a:extLst>
          </p:cNvPr>
          <p:cNvSpPr/>
          <p:nvPr/>
        </p:nvSpPr>
        <p:spPr>
          <a:xfrm>
            <a:off x="0" y="459223"/>
            <a:ext cx="12192000" cy="914400"/>
          </a:xfrm>
          <a:prstGeom prst="rect">
            <a:avLst/>
          </a:prstGeom>
          <a:solidFill>
            <a:srgbClr val="C00000"/>
          </a:solidFill>
          <a:ln w="88900">
            <a:solidFill>
              <a:srgbClr val="C00000"/>
            </a:solidFill>
            <a:extLst>
              <a:ext uri="{C807C97D-BFC1-408E-A445-0C87EB9F89A2}">
                <ask:lineSketchStyleProps xmlns:ask="http://schemas.microsoft.com/office/drawing/2018/sketchyshapes" sd="1219033472">
                  <a:custGeom>
                    <a:avLst/>
                    <a:gdLst>
                      <a:gd name="connsiteX0" fmla="*/ 0 w 12192000"/>
                      <a:gd name="connsiteY0" fmla="*/ 0 h 914400"/>
                      <a:gd name="connsiteX1" fmla="*/ 677333 w 12192000"/>
                      <a:gd name="connsiteY1" fmla="*/ 0 h 914400"/>
                      <a:gd name="connsiteX2" fmla="*/ 1354667 w 12192000"/>
                      <a:gd name="connsiteY2" fmla="*/ 0 h 914400"/>
                      <a:gd name="connsiteX3" fmla="*/ 2275840 w 12192000"/>
                      <a:gd name="connsiteY3" fmla="*/ 0 h 914400"/>
                      <a:gd name="connsiteX4" fmla="*/ 2831253 w 12192000"/>
                      <a:gd name="connsiteY4" fmla="*/ 0 h 914400"/>
                      <a:gd name="connsiteX5" fmla="*/ 3386667 w 12192000"/>
                      <a:gd name="connsiteY5" fmla="*/ 0 h 914400"/>
                      <a:gd name="connsiteX6" fmla="*/ 4064000 w 12192000"/>
                      <a:gd name="connsiteY6" fmla="*/ 0 h 914400"/>
                      <a:gd name="connsiteX7" fmla="*/ 4863253 w 12192000"/>
                      <a:gd name="connsiteY7" fmla="*/ 0 h 914400"/>
                      <a:gd name="connsiteX8" fmla="*/ 5662507 w 12192000"/>
                      <a:gd name="connsiteY8" fmla="*/ 0 h 914400"/>
                      <a:gd name="connsiteX9" fmla="*/ 6461760 w 12192000"/>
                      <a:gd name="connsiteY9" fmla="*/ 0 h 914400"/>
                      <a:gd name="connsiteX10" fmla="*/ 7382933 w 12192000"/>
                      <a:gd name="connsiteY10" fmla="*/ 0 h 914400"/>
                      <a:gd name="connsiteX11" fmla="*/ 8060267 w 12192000"/>
                      <a:gd name="connsiteY11" fmla="*/ 0 h 914400"/>
                      <a:gd name="connsiteX12" fmla="*/ 8859520 w 12192000"/>
                      <a:gd name="connsiteY12" fmla="*/ 0 h 914400"/>
                      <a:gd name="connsiteX13" fmla="*/ 9536853 w 12192000"/>
                      <a:gd name="connsiteY13" fmla="*/ 0 h 914400"/>
                      <a:gd name="connsiteX14" fmla="*/ 10214187 w 12192000"/>
                      <a:gd name="connsiteY14" fmla="*/ 0 h 914400"/>
                      <a:gd name="connsiteX15" fmla="*/ 10891520 w 12192000"/>
                      <a:gd name="connsiteY15" fmla="*/ 0 h 914400"/>
                      <a:gd name="connsiteX16" fmla="*/ 11203093 w 12192000"/>
                      <a:gd name="connsiteY16" fmla="*/ 0 h 914400"/>
                      <a:gd name="connsiteX17" fmla="*/ 12192000 w 12192000"/>
                      <a:gd name="connsiteY17" fmla="*/ 0 h 914400"/>
                      <a:gd name="connsiteX18" fmla="*/ 12192000 w 12192000"/>
                      <a:gd name="connsiteY18" fmla="*/ 429768 h 914400"/>
                      <a:gd name="connsiteX19" fmla="*/ 12192000 w 12192000"/>
                      <a:gd name="connsiteY19" fmla="*/ 914400 h 914400"/>
                      <a:gd name="connsiteX20" fmla="*/ 11636587 w 12192000"/>
                      <a:gd name="connsiteY20" fmla="*/ 914400 h 914400"/>
                      <a:gd name="connsiteX21" fmla="*/ 10959253 w 12192000"/>
                      <a:gd name="connsiteY21" fmla="*/ 914400 h 914400"/>
                      <a:gd name="connsiteX22" fmla="*/ 10647680 w 12192000"/>
                      <a:gd name="connsiteY22" fmla="*/ 914400 h 914400"/>
                      <a:gd name="connsiteX23" fmla="*/ 10092267 w 12192000"/>
                      <a:gd name="connsiteY23" fmla="*/ 914400 h 914400"/>
                      <a:gd name="connsiteX24" fmla="*/ 9293013 w 12192000"/>
                      <a:gd name="connsiteY24" fmla="*/ 914400 h 914400"/>
                      <a:gd name="connsiteX25" fmla="*/ 8859520 w 12192000"/>
                      <a:gd name="connsiteY25" fmla="*/ 914400 h 914400"/>
                      <a:gd name="connsiteX26" fmla="*/ 7938347 w 12192000"/>
                      <a:gd name="connsiteY26" fmla="*/ 914400 h 914400"/>
                      <a:gd name="connsiteX27" fmla="*/ 7017173 w 12192000"/>
                      <a:gd name="connsiteY27" fmla="*/ 914400 h 914400"/>
                      <a:gd name="connsiteX28" fmla="*/ 6339840 w 12192000"/>
                      <a:gd name="connsiteY28" fmla="*/ 914400 h 914400"/>
                      <a:gd name="connsiteX29" fmla="*/ 5418667 w 12192000"/>
                      <a:gd name="connsiteY29" fmla="*/ 914400 h 914400"/>
                      <a:gd name="connsiteX30" fmla="*/ 4741333 w 12192000"/>
                      <a:gd name="connsiteY30" fmla="*/ 914400 h 914400"/>
                      <a:gd name="connsiteX31" fmla="*/ 3942080 w 12192000"/>
                      <a:gd name="connsiteY31" fmla="*/ 914400 h 914400"/>
                      <a:gd name="connsiteX32" fmla="*/ 3630507 w 12192000"/>
                      <a:gd name="connsiteY32" fmla="*/ 914400 h 914400"/>
                      <a:gd name="connsiteX33" fmla="*/ 2709333 w 12192000"/>
                      <a:gd name="connsiteY33" fmla="*/ 914400 h 914400"/>
                      <a:gd name="connsiteX34" fmla="*/ 2153920 w 12192000"/>
                      <a:gd name="connsiteY34" fmla="*/ 914400 h 914400"/>
                      <a:gd name="connsiteX35" fmla="*/ 1354667 w 12192000"/>
                      <a:gd name="connsiteY35" fmla="*/ 914400 h 914400"/>
                      <a:gd name="connsiteX36" fmla="*/ 1043093 w 12192000"/>
                      <a:gd name="connsiteY36" fmla="*/ 914400 h 914400"/>
                      <a:gd name="connsiteX37" fmla="*/ 0 w 12192000"/>
                      <a:gd name="connsiteY37" fmla="*/ 914400 h 914400"/>
                      <a:gd name="connsiteX38" fmla="*/ 0 w 12192000"/>
                      <a:gd name="connsiteY38" fmla="*/ 466344 h 914400"/>
                      <a:gd name="connsiteX39" fmla="*/ 0 w 12192000"/>
                      <a:gd name="connsiteY3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914400" fill="none" extrusionOk="0">
                        <a:moveTo>
                          <a:pt x="0" y="0"/>
                        </a:moveTo>
                        <a:cubicBezTo>
                          <a:pt x="315639" y="26425"/>
                          <a:pt x="373807" y="13192"/>
                          <a:pt x="677333" y="0"/>
                        </a:cubicBezTo>
                        <a:cubicBezTo>
                          <a:pt x="980859" y="-13192"/>
                          <a:pt x="1115707" y="-29429"/>
                          <a:pt x="1354667" y="0"/>
                        </a:cubicBezTo>
                        <a:cubicBezTo>
                          <a:pt x="1593627" y="29429"/>
                          <a:pt x="1975456" y="18593"/>
                          <a:pt x="2275840" y="0"/>
                        </a:cubicBezTo>
                        <a:cubicBezTo>
                          <a:pt x="2576224" y="-18593"/>
                          <a:pt x="2555734" y="22845"/>
                          <a:pt x="2831253" y="0"/>
                        </a:cubicBezTo>
                        <a:cubicBezTo>
                          <a:pt x="3106772" y="-22845"/>
                          <a:pt x="3122865" y="8847"/>
                          <a:pt x="3386667" y="0"/>
                        </a:cubicBezTo>
                        <a:cubicBezTo>
                          <a:pt x="3650469" y="-8847"/>
                          <a:pt x="3825925" y="-18527"/>
                          <a:pt x="4064000" y="0"/>
                        </a:cubicBezTo>
                        <a:cubicBezTo>
                          <a:pt x="4302075" y="18527"/>
                          <a:pt x="4610394" y="18937"/>
                          <a:pt x="4863253" y="0"/>
                        </a:cubicBezTo>
                        <a:cubicBezTo>
                          <a:pt x="5116112" y="-18937"/>
                          <a:pt x="5312069" y="18406"/>
                          <a:pt x="5662507" y="0"/>
                        </a:cubicBezTo>
                        <a:cubicBezTo>
                          <a:pt x="6012945" y="-18406"/>
                          <a:pt x="6112021" y="-16046"/>
                          <a:pt x="6461760" y="0"/>
                        </a:cubicBezTo>
                        <a:cubicBezTo>
                          <a:pt x="6811499" y="16046"/>
                          <a:pt x="7053026" y="-22406"/>
                          <a:pt x="7382933" y="0"/>
                        </a:cubicBezTo>
                        <a:cubicBezTo>
                          <a:pt x="7712840" y="22406"/>
                          <a:pt x="7811451" y="-8057"/>
                          <a:pt x="8060267" y="0"/>
                        </a:cubicBezTo>
                        <a:cubicBezTo>
                          <a:pt x="8309083" y="8057"/>
                          <a:pt x="8627173" y="35623"/>
                          <a:pt x="8859520" y="0"/>
                        </a:cubicBezTo>
                        <a:cubicBezTo>
                          <a:pt x="9091867" y="-35623"/>
                          <a:pt x="9255106" y="8364"/>
                          <a:pt x="9536853" y="0"/>
                        </a:cubicBezTo>
                        <a:cubicBezTo>
                          <a:pt x="9818600" y="-8364"/>
                          <a:pt x="9979608" y="31685"/>
                          <a:pt x="10214187" y="0"/>
                        </a:cubicBezTo>
                        <a:cubicBezTo>
                          <a:pt x="10448766" y="-31685"/>
                          <a:pt x="10557955" y="-31014"/>
                          <a:pt x="10891520" y="0"/>
                        </a:cubicBezTo>
                        <a:cubicBezTo>
                          <a:pt x="11225085" y="31014"/>
                          <a:pt x="11127156" y="6403"/>
                          <a:pt x="11203093" y="0"/>
                        </a:cubicBezTo>
                        <a:cubicBezTo>
                          <a:pt x="11279030" y="-6403"/>
                          <a:pt x="11873161" y="-42696"/>
                          <a:pt x="12192000" y="0"/>
                        </a:cubicBezTo>
                        <a:cubicBezTo>
                          <a:pt x="12184050" y="131517"/>
                          <a:pt x="12186927" y="215261"/>
                          <a:pt x="12192000" y="429768"/>
                        </a:cubicBezTo>
                        <a:cubicBezTo>
                          <a:pt x="12197073" y="644275"/>
                          <a:pt x="12186449" y="812972"/>
                          <a:pt x="12192000" y="914400"/>
                        </a:cubicBezTo>
                        <a:cubicBezTo>
                          <a:pt x="11937589" y="917370"/>
                          <a:pt x="11834744" y="905748"/>
                          <a:pt x="11636587" y="914400"/>
                        </a:cubicBezTo>
                        <a:cubicBezTo>
                          <a:pt x="11438430" y="923052"/>
                          <a:pt x="11276539" y="899848"/>
                          <a:pt x="10959253" y="914400"/>
                        </a:cubicBezTo>
                        <a:cubicBezTo>
                          <a:pt x="10641967" y="928952"/>
                          <a:pt x="10734867" y="919433"/>
                          <a:pt x="10647680" y="914400"/>
                        </a:cubicBezTo>
                        <a:cubicBezTo>
                          <a:pt x="10560493" y="909367"/>
                          <a:pt x="10309425" y="889050"/>
                          <a:pt x="10092267" y="914400"/>
                        </a:cubicBezTo>
                        <a:cubicBezTo>
                          <a:pt x="9875109" y="939750"/>
                          <a:pt x="9655205" y="912687"/>
                          <a:pt x="9293013" y="914400"/>
                        </a:cubicBezTo>
                        <a:cubicBezTo>
                          <a:pt x="8930821" y="916113"/>
                          <a:pt x="8987236" y="920841"/>
                          <a:pt x="8859520" y="914400"/>
                        </a:cubicBezTo>
                        <a:cubicBezTo>
                          <a:pt x="8731804" y="907959"/>
                          <a:pt x="8332626" y="904459"/>
                          <a:pt x="7938347" y="914400"/>
                        </a:cubicBezTo>
                        <a:cubicBezTo>
                          <a:pt x="7544068" y="924341"/>
                          <a:pt x="7426687" y="919295"/>
                          <a:pt x="7017173" y="914400"/>
                        </a:cubicBezTo>
                        <a:cubicBezTo>
                          <a:pt x="6607659" y="909505"/>
                          <a:pt x="6627605" y="912513"/>
                          <a:pt x="6339840" y="914400"/>
                        </a:cubicBezTo>
                        <a:cubicBezTo>
                          <a:pt x="6052075" y="916287"/>
                          <a:pt x="5650450" y="870504"/>
                          <a:pt x="5418667" y="914400"/>
                        </a:cubicBezTo>
                        <a:cubicBezTo>
                          <a:pt x="5186884" y="958296"/>
                          <a:pt x="5053337" y="910549"/>
                          <a:pt x="4741333" y="914400"/>
                        </a:cubicBezTo>
                        <a:cubicBezTo>
                          <a:pt x="4429329" y="918251"/>
                          <a:pt x="4234848" y="942964"/>
                          <a:pt x="3942080" y="914400"/>
                        </a:cubicBezTo>
                        <a:cubicBezTo>
                          <a:pt x="3649312" y="885836"/>
                          <a:pt x="3725614" y="918407"/>
                          <a:pt x="3630507" y="914400"/>
                        </a:cubicBezTo>
                        <a:cubicBezTo>
                          <a:pt x="3535400" y="910393"/>
                          <a:pt x="2976521" y="899081"/>
                          <a:pt x="2709333" y="914400"/>
                        </a:cubicBezTo>
                        <a:cubicBezTo>
                          <a:pt x="2442145" y="929719"/>
                          <a:pt x="2306840" y="922633"/>
                          <a:pt x="2153920" y="914400"/>
                        </a:cubicBezTo>
                        <a:cubicBezTo>
                          <a:pt x="2001000" y="906167"/>
                          <a:pt x="1608773" y="907547"/>
                          <a:pt x="1354667" y="914400"/>
                        </a:cubicBezTo>
                        <a:cubicBezTo>
                          <a:pt x="1100561" y="921253"/>
                          <a:pt x="1127457" y="918824"/>
                          <a:pt x="1043093" y="914400"/>
                        </a:cubicBezTo>
                        <a:cubicBezTo>
                          <a:pt x="958729" y="909976"/>
                          <a:pt x="269932" y="929254"/>
                          <a:pt x="0" y="914400"/>
                        </a:cubicBezTo>
                        <a:cubicBezTo>
                          <a:pt x="-16828" y="720512"/>
                          <a:pt x="-3334" y="683034"/>
                          <a:pt x="0" y="466344"/>
                        </a:cubicBezTo>
                        <a:cubicBezTo>
                          <a:pt x="3334" y="249654"/>
                          <a:pt x="-9456" y="194538"/>
                          <a:pt x="0" y="0"/>
                        </a:cubicBezTo>
                        <a:close/>
                      </a:path>
                      <a:path w="12192000" h="914400" stroke="0" extrusionOk="0">
                        <a:moveTo>
                          <a:pt x="0" y="0"/>
                        </a:moveTo>
                        <a:cubicBezTo>
                          <a:pt x="172476" y="-1237"/>
                          <a:pt x="362690" y="-25324"/>
                          <a:pt x="555413" y="0"/>
                        </a:cubicBezTo>
                        <a:cubicBezTo>
                          <a:pt x="748136" y="25324"/>
                          <a:pt x="771955" y="-1228"/>
                          <a:pt x="866987" y="0"/>
                        </a:cubicBezTo>
                        <a:cubicBezTo>
                          <a:pt x="962019" y="1228"/>
                          <a:pt x="1600613" y="23388"/>
                          <a:pt x="1788160" y="0"/>
                        </a:cubicBezTo>
                        <a:cubicBezTo>
                          <a:pt x="1975707" y="-23388"/>
                          <a:pt x="2108729" y="-1887"/>
                          <a:pt x="2343573" y="0"/>
                        </a:cubicBezTo>
                        <a:cubicBezTo>
                          <a:pt x="2578417" y="1887"/>
                          <a:pt x="2752949" y="-24220"/>
                          <a:pt x="2898987" y="0"/>
                        </a:cubicBezTo>
                        <a:cubicBezTo>
                          <a:pt x="3045025" y="24220"/>
                          <a:pt x="3491919" y="21338"/>
                          <a:pt x="3820160" y="0"/>
                        </a:cubicBezTo>
                        <a:cubicBezTo>
                          <a:pt x="4148401" y="-21338"/>
                          <a:pt x="4081710" y="-3640"/>
                          <a:pt x="4253653" y="0"/>
                        </a:cubicBezTo>
                        <a:cubicBezTo>
                          <a:pt x="4425596" y="3640"/>
                          <a:pt x="4811390" y="16743"/>
                          <a:pt x="5174827" y="0"/>
                        </a:cubicBezTo>
                        <a:cubicBezTo>
                          <a:pt x="5538264" y="-16743"/>
                          <a:pt x="5741154" y="19844"/>
                          <a:pt x="6096000" y="0"/>
                        </a:cubicBezTo>
                        <a:cubicBezTo>
                          <a:pt x="6450846" y="-19844"/>
                          <a:pt x="6619865" y="-29521"/>
                          <a:pt x="6773333" y="0"/>
                        </a:cubicBezTo>
                        <a:cubicBezTo>
                          <a:pt x="6926801" y="29521"/>
                          <a:pt x="7451435" y="28560"/>
                          <a:pt x="7694507" y="0"/>
                        </a:cubicBezTo>
                        <a:cubicBezTo>
                          <a:pt x="7937579" y="-28560"/>
                          <a:pt x="8048651" y="20071"/>
                          <a:pt x="8249920" y="0"/>
                        </a:cubicBezTo>
                        <a:cubicBezTo>
                          <a:pt x="8451189" y="-20071"/>
                          <a:pt x="8573630" y="25711"/>
                          <a:pt x="8805333" y="0"/>
                        </a:cubicBezTo>
                        <a:cubicBezTo>
                          <a:pt x="9037036" y="-25711"/>
                          <a:pt x="9234701" y="-9987"/>
                          <a:pt x="9604587" y="0"/>
                        </a:cubicBezTo>
                        <a:cubicBezTo>
                          <a:pt x="9974473" y="9987"/>
                          <a:pt x="9998347" y="7806"/>
                          <a:pt x="10160000" y="0"/>
                        </a:cubicBezTo>
                        <a:cubicBezTo>
                          <a:pt x="10321653" y="-7806"/>
                          <a:pt x="10669739" y="-24619"/>
                          <a:pt x="11081173" y="0"/>
                        </a:cubicBezTo>
                        <a:cubicBezTo>
                          <a:pt x="11492607" y="24619"/>
                          <a:pt x="11649370" y="3326"/>
                          <a:pt x="12192000" y="0"/>
                        </a:cubicBezTo>
                        <a:cubicBezTo>
                          <a:pt x="12195080" y="208477"/>
                          <a:pt x="12174471" y="324697"/>
                          <a:pt x="12192000" y="457200"/>
                        </a:cubicBezTo>
                        <a:cubicBezTo>
                          <a:pt x="12209529" y="589703"/>
                          <a:pt x="12198816" y="736971"/>
                          <a:pt x="12192000" y="914400"/>
                        </a:cubicBezTo>
                        <a:cubicBezTo>
                          <a:pt x="12120711" y="924433"/>
                          <a:pt x="12028264" y="902478"/>
                          <a:pt x="11880427" y="914400"/>
                        </a:cubicBezTo>
                        <a:cubicBezTo>
                          <a:pt x="11732590" y="926322"/>
                          <a:pt x="11293641" y="928838"/>
                          <a:pt x="10959253" y="914400"/>
                        </a:cubicBezTo>
                        <a:cubicBezTo>
                          <a:pt x="10624865" y="899962"/>
                          <a:pt x="10551558" y="897796"/>
                          <a:pt x="10281920" y="914400"/>
                        </a:cubicBezTo>
                        <a:cubicBezTo>
                          <a:pt x="10012282" y="931004"/>
                          <a:pt x="9991656" y="924306"/>
                          <a:pt x="9848427" y="914400"/>
                        </a:cubicBezTo>
                        <a:cubicBezTo>
                          <a:pt x="9705198" y="904494"/>
                          <a:pt x="9336295" y="912469"/>
                          <a:pt x="9171093" y="914400"/>
                        </a:cubicBezTo>
                        <a:cubicBezTo>
                          <a:pt x="9005891" y="916331"/>
                          <a:pt x="8996229" y="914197"/>
                          <a:pt x="8859520" y="914400"/>
                        </a:cubicBezTo>
                        <a:cubicBezTo>
                          <a:pt x="8722811" y="914603"/>
                          <a:pt x="8665264" y="924784"/>
                          <a:pt x="8547947" y="914400"/>
                        </a:cubicBezTo>
                        <a:cubicBezTo>
                          <a:pt x="8430630" y="904016"/>
                          <a:pt x="8018183" y="943319"/>
                          <a:pt x="7870613" y="914400"/>
                        </a:cubicBezTo>
                        <a:cubicBezTo>
                          <a:pt x="7723043" y="885481"/>
                          <a:pt x="7565898" y="895859"/>
                          <a:pt x="7437120" y="914400"/>
                        </a:cubicBezTo>
                        <a:cubicBezTo>
                          <a:pt x="7308342" y="932941"/>
                          <a:pt x="6861985" y="906019"/>
                          <a:pt x="6637867" y="914400"/>
                        </a:cubicBezTo>
                        <a:cubicBezTo>
                          <a:pt x="6413749" y="922781"/>
                          <a:pt x="6322049" y="928793"/>
                          <a:pt x="6204373" y="914400"/>
                        </a:cubicBezTo>
                        <a:cubicBezTo>
                          <a:pt x="6086697" y="900007"/>
                          <a:pt x="5703208" y="944247"/>
                          <a:pt x="5405120" y="914400"/>
                        </a:cubicBezTo>
                        <a:cubicBezTo>
                          <a:pt x="5107032" y="884553"/>
                          <a:pt x="5189199" y="902750"/>
                          <a:pt x="5093547" y="914400"/>
                        </a:cubicBezTo>
                        <a:cubicBezTo>
                          <a:pt x="4997895" y="926050"/>
                          <a:pt x="4677741" y="915677"/>
                          <a:pt x="4294293" y="914400"/>
                        </a:cubicBezTo>
                        <a:cubicBezTo>
                          <a:pt x="3910845" y="913123"/>
                          <a:pt x="4034300" y="920941"/>
                          <a:pt x="3860800" y="914400"/>
                        </a:cubicBezTo>
                        <a:cubicBezTo>
                          <a:pt x="3687300" y="907859"/>
                          <a:pt x="3657041" y="922996"/>
                          <a:pt x="3549227" y="914400"/>
                        </a:cubicBezTo>
                        <a:cubicBezTo>
                          <a:pt x="3441413" y="905804"/>
                          <a:pt x="3276859" y="915557"/>
                          <a:pt x="3115733" y="914400"/>
                        </a:cubicBezTo>
                        <a:cubicBezTo>
                          <a:pt x="2954607" y="913243"/>
                          <a:pt x="2501639" y="921921"/>
                          <a:pt x="2316480" y="914400"/>
                        </a:cubicBezTo>
                        <a:cubicBezTo>
                          <a:pt x="2131321" y="906879"/>
                          <a:pt x="2071054" y="907609"/>
                          <a:pt x="1882987" y="914400"/>
                        </a:cubicBezTo>
                        <a:cubicBezTo>
                          <a:pt x="1694920" y="921191"/>
                          <a:pt x="1692679" y="918977"/>
                          <a:pt x="1571413" y="914400"/>
                        </a:cubicBezTo>
                        <a:cubicBezTo>
                          <a:pt x="1450147" y="909823"/>
                          <a:pt x="1287965" y="902719"/>
                          <a:pt x="1137920" y="914400"/>
                        </a:cubicBezTo>
                        <a:cubicBezTo>
                          <a:pt x="987875" y="926081"/>
                          <a:pt x="809862" y="921720"/>
                          <a:pt x="582507" y="914400"/>
                        </a:cubicBezTo>
                        <a:cubicBezTo>
                          <a:pt x="355152" y="907080"/>
                          <a:pt x="209818" y="925878"/>
                          <a:pt x="0" y="914400"/>
                        </a:cubicBezTo>
                        <a:cubicBezTo>
                          <a:pt x="-10091" y="724216"/>
                          <a:pt x="6047" y="617764"/>
                          <a:pt x="0" y="475488"/>
                        </a:cubicBezTo>
                        <a:cubicBezTo>
                          <a:pt x="-6047" y="333212"/>
                          <a:pt x="-22534" y="186952"/>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27F6AA-2EC6-B340-B167-447576D28D19}"/>
              </a:ext>
            </a:extLst>
          </p:cNvPr>
          <p:cNvSpPr>
            <a:spLocks noGrp="1"/>
          </p:cNvSpPr>
          <p:nvPr>
            <p:ph type="title"/>
          </p:nvPr>
        </p:nvSpPr>
        <p:spPr/>
        <p:txBody>
          <a:bodyPr/>
          <a:lstStyle/>
          <a:p>
            <a:r>
              <a:rPr lang="en-US" dirty="0">
                <a:solidFill>
                  <a:schemeClr val="bg1"/>
                </a:solidFill>
              </a:rPr>
              <a:t>Next Steps:</a:t>
            </a:r>
          </a:p>
        </p:txBody>
      </p:sp>
      <p:sp>
        <p:nvSpPr>
          <p:cNvPr id="3" name="Content Placeholder 2">
            <a:extLst>
              <a:ext uri="{FF2B5EF4-FFF2-40B4-BE49-F238E27FC236}">
                <a16:creationId xmlns:a16="http://schemas.microsoft.com/office/drawing/2014/main" id="{5E56518E-B368-FD40-B279-1FEAFCDFDA4B}"/>
              </a:ext>
            </a:extLst>
          </p:cNvPr>
          <p:cNvSpPr>
            <a:spLocks noGrp="1"/>
          </p:cNvSpPr>
          <p:nvPr>
            <p:ph idx="1"/>
          </p:nvPr>
        </p:nvSpPr>
        <p:spPr/>
        <p:txBody>
          <a:bodyPr/>
          <a:lstStyle/>
          <a:p>
            <a:r>
              <a:rPr lang="en-US" dirty="0"/>
              <a:t>Use similar code to analyze AA data:</a:t>
            </a:r>
          </a:p>
          <a:p>
            <a:pPr marL="457200" lvl="1" indent="0">
              <a:buNone/>
            </a:pPr>
            <a:r>
              <a:rPr lang="en-US" dirty="0"/>
              <a:t>Notes: </a:t>
            </a:r>
          </a:p>
          <a:p>
            <a:pPr lvl="2"/>
            <a:r>
              <a:rPr lang="en-US" dirty="0"/>
              <a:t>Only use a linear regression not a weighted linear regression</a:t>
            </a:r>
          </a:p>
          <a:p>
            <a:pPr lvl="2"/>
            <a:r>
              <a:rPr lang="en-US" dirty="0"/>
              <a:t>Plot all calibration data on the same plot</a:t>
            </a:r>
          </a:p>
          <a:p>
            <a:r>
              <a:rPr lang="en-US" dirty="0"/>
              <a:t>Use error propagation to determine the error of metal concentration.</a:t>
            </a:r>
          </a:p>
          <a:p>
            <a:r>
              <a:rPr lang="en-US" dirty="0"/>
              <a:t>Create data visualizations to represent the metal concentration data.</a:t>
            </a:r>
          </a:p>
          <a:p>
            <a:pPr marL="457200" lvl="1" indent="0">
              <a:buNone/>
            </a:pPr>
            <a:endParaRPr lang="en-US" dirty="0"/>
          </a:p>
        </p:txBody>
      </p:sp>
      <p:pic>
        <p:nvPicPr>
          <p:cNvPr id="5" name="Picture 4">
            <a:extLst>
              <a:ext uri="{FF2B5EF4-FFF2-40B4-BE49-F238E27FC236}">
                <a16:creationId xmlns:a16="http://schemas.microsoft.com/office/drawing/2014/main" id="{75BB485A-AAFC-3940-A006-B63B3CD7A41E}"/>
              </a:ext>
            </a:extLst>
          </p:cNvPr>
          <p:cNvPicPr>
            <a:picLocks noChangeAspect="1"/>
          </p:cNvPicPr>
          <p:nvPr/>
        </p:nvPicPr>
        <p:blipFill>
          <a:blip r:embed="rId3"/>
          <a:stretch>
            <a:fillRect/>
          </a:stretch>
        </p:blipFill>
        <p:spPr>
          <a:xfrm>
            <a:off x="8590184" y="4299045"/>
            <a:ext cx="3462116" cy="2558955"/>
          </a:xfrm>
          <a:prstGeom prst="rect">
            <a:avLst/>
          </a:prstGeom>
        </p:spPr>
      </p:pic>
    </p:spTree>
    <p:extLst>
      <p:ext uri="{BB962C8B-B14F-4D97-AF65-F5344CB8AC3E}">
        <p14:creationId xmlns:p14="http://schemas.microsoft.com/office/powerpoint/2010/main" val="2795273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27E471F8-8888-1D44-AFE2-F886D43E8CF3}"/>
              </a:ext>
            </a:extLst>
          </p:cNvPr>
          <p:cNvPicPr>
            <a:picLocks noChangeAspect="1"/>
          </p:cNvPicPr>
          <p:nvPr/>
        </p:nvPicPr>
        <p:blipFill>
          <a:blip r:embed="rId3"/>
          <a:stretch>
            <a:fillRect/>
          </a:stretch>
        </p:blipFill>
        <p:spPr>
          <a:xfrm>
            <a:off x="2960364" y="0"/>
            <a:ext cx="6271271" cy="6858000"/>
          </a:xfrm>
          <a:prstGeom prst="rect">
            <a:avLst/>
          </a:prstGeom>
        </p:spPr>
      </p:pic>
    </p:spTree>
    <p:extLst>
      <p:ext uri="{BB962C8B-B14F-4D97-AF65-F5344CB8AC3E}">
        <p14:creationId xmlns:p14="http://schemas.microsoft.com/office/powerpoint/2010/main" val="3878222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16E5B-FAD6-9641-A851-FDE9AA5D1544}"/>
              </a:ext>
            </a:extLst>
          </p:cNvPr>
          <p:cNvSpPr>
            <a:spLocks noGrp="1"/>
          </p:cNvSpPr>
          <p:nvPr>
            <p:ph type="title"/>
          </p:nvPr>
        </p:nvSpPr>
        <p:spPr>
          <a:xfrm>
            <a:off x="828908" y="0"/>
            <a:ext cx="10515600" cy="1325563"/>
          </a:xfrm>
        </p:spPr>
        <p:txBody>
          <a:bodyPr/>
          <a:lstStyle/>
          <a:p>
            <a:pPr algn="ctr"/>
            <a:r>
              <a:rPr lang="en-US" dirty="0">
                <a:latin typeface="Times New Roman" panose="02020603050405020304" pitchFamily="18" charset="0"/>
                <a:cs typeface="Times New Roman" panose="02020603050405020304" pitchFamily="18" charset="0"/>
              </a:rPr>
              <a:t>What is “Tidy Data”?</a:t>
            </a:r>
          </a:p>
        </p:txBody>
      </p:sp>
      <p:pic>
        <p:nvPicPr>
          <p:cNvPr id="4" name="Content Placeholder 10" descr="A close up of a window&#10;&#10;Description automatically generated">
            <a:extLst>
              <a:ext uri="{FF2B5EF4-FFF2-40B4-BE49-F238E27FC236}">
                <a16:creationId xmlns:a16="http://schemas.microsoft.com/office/drawing/2014/main" id="{CC511E13-274E-494B-8639-2B149A43EAFB}"/>
              </a:ext>
            </a:extLst>
          </p:cNvPr>
          <p:cNvPicPr>
            <a:picLocks noGrp="1" noChangeAspect="1"/>
          </p:cNvPicPr>
          <p:nvPr>
            <p:ph idx="1"/>
          </p:nvPr>
        </p:nvPicPr>
        <p:blipFill rotWithShape="1">
          <a:blip r:embed="rId3"/>
          <a:srcRect l="-1320" t="-1668" r="7787" b="58565"/>
          <a:stretch/>
        </p:blipFill>
        <p:spPr>
          <a:xfrm>
            <a:off x="945124" y="1094330"/>
            <a:ext cx="10283169" cy="1875517"/>
          </a:xfrm>
        </p:spPr>
      </p:pic>
      <p:pic>
        <p:nvPicPr>
          <p:cNvPr id="5" name="Picture 4">
            <a:extLst>
              <a:ext uri="{FF2B5EF4-FFF2-40B4-BE49-F238E27FC236}">
                <a16:creationId xmlns:a16="http://schemas.microsoft.com/office/drawing/2014/main" id="{100FEF2D-DDCF-5A4C-BDF1-6946BBB3F84C}"/>
              </a:ext>
            </a:extLst>
          </p:cNvPr>
          <p:cNvPicPr>
            <a:picLocks noChangeAspect="1"/>
          </p:cNvPicPr>
          <p:nvPr/>
        </p:nvPicPr>
        <p:blipFill>
          <a:blip r:embed="rId4"/>
          <a:stretch>
            <a:fillRect/>
          </a:stretch>
        </p:blipFill>
        <p:spPr>
          <a:xfrm>
            <a:off x="1052050" y="3149600"/>
            <a:ext cx="10069319" cy="3482355"/>
          </a:xfrm>
          <a:prstGeom prst="rect">
            <a:avLst/>
          </a:prstGeom>
        </p:spPr>
      </p:pic>
    </p:spTree>
    <p:extLst>
      <p:ext uri="{BB962C8B-B14F-4D97-AF65-F5344CB8AC3E}">
        <p14:creationId xmlns:p14="http://schemas.microsoft.com/office/powerpoint/2010/main" val="2379163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16E5B-FAD6-9641-A851-FDE9AA5D1544}"/>
              </a:ext>
            </a:extLst>
          </p:cNvPr>
          <p:cNvSpPr>
            <a:spLocks noGrp="1"/>
          </p:cNvSpPr>
          <p:nvPr>
            <p:ph type="title"/>
          </p:nvPr>
        </p:nvSpPr>
        <p:spPr>
          <a:xfrm>
            <a:off x="3492444" y="88543"/>
            <a:ext cx="5188527" cy="1325563"/>
          </a:xfrm>
        </p:spPr>
        <p:txBody>
          <a:bodyPr/>
          <a:lstStyle/>
          <a:p>
            <a:pPr algn="ctr"/>
            <a:r>
              <a:rPr lang="en-US" dirty="0">
                <a:latin typeface="Times New Roman" panose="02020603050405020304" pitchFamily="18" charset="0"/>
                <a:cs typeface="Times New Roman" panose="02020603050405020304" pitchFamily="18" charset="0"/>
              </a:rPr>
              <a:t>What is “Tidy Data”?</a:t>
            </a:r>
          </a:p>
        </p:txBody>
      </p:sp>
      <p:pic>
        <p:nvPicPr>
          <p:cNvPr id="4" name="Content Placeholder 10" descr="A close up of a window&#10;&#10;Description automatically generated">
            <a:extLst>
              <a:ext uri="{FF2B5EF4-FFF2-40B4-BE49-F238E27FC236}">
                <a16:creationId xmlns:a16="http://schemas.microsoft.com/office/drawing/2014/main" id="{CC511E13-274E-494B-8639-2B149A43EAFB}"/>
              </a:ext>
            </a:extLst>
          </p:cNvPr>
          <p:cNvPicPr>
            <a:picLocks noGrp="1" noChangeAspect="1"/>
          </p:cNvPicPr>
          <p:nvPr>
            <p:ph idx="1"/>
          </p:nvPr>
        </p:nvPicPr>
        <p:blipFill rotWithShape="1">
          <a:blip r:embed="rId3"/>
          <a:srcRect l="-1320" t="-1668" r="7787" b="58565"/>
          <a:stretch/>
        </p:blipFill>
        <p:spPr>
          <a:xfrm>
            <a:off x="945124" y="1097333"/>
            <a:ext cx="10283169" cy="1875517"/>
          </a:xfrm>
        </p:spPr>
      </p:pic>
      <p:pic>
        <p:nvPicPr>
          <p:cNvPr id="5" name="Picture 4">
            <a:extLst>
              <a:ext uri="{FF2B5EF4-FFF2-40B4-BE49-F238E27FC236}">
                <a16:creationId xmlns:a16="http://schemas.microsoft.com/office/drawing/2014/main" id="{100FEF2D-DDCF-5A4C-BDF1-6946BBB3F84C}"/>
              </a:ext>
            </a:extLst>
          </p:cNvPr>
          <p:cNvPicPr>
            <a:picLocks noChangeAspect="1"/>
          </p:cNvPicPr>
          <p:nvPr/>
        </p:nvPicPr>
        <p:blipFill>
          <a:blip r:embed="rId4"/>
          <a:stretch>
            <a:fillRect/>
          </a:stretch>
        </p:blipFill>
        <p:spPr>
          <a:xfrm>
            <a:off x="1052050" y="3149600"/>
            <a:ext cx="10069319" cy="3482355"/>
          </a:xfrm>
          <a:prstGeom prst="rect">
            <a:avLst/>
          </a:prstGeom>
        </p:spPr>
      </p:pic>
      <p:sp>
        <p:nvSpPr>
          <p:cNvPr id="6" name="Multiply 5">
            <a:extLst>
              <a:ext uri="{FF2B5EF4-FFF2-40B4-BE49-F238E27FC236}">
                <a16:creationId xmlns:a16="http://schemas.microsoft.com/office/drawing/2014/main" id="{9DE1B150-B6E6-EF4A-B8CD-D1D7CA4465BA}"/>
              </a:ext>
            </a:extLst>
          </p:cNvPr>
          <p:cNvSpPr/>
          <p:nvPr/>
        </p:nvSpPr>
        <p:spPr>
          <a:xfrm>
            <a:off x="-3637865" y="405316"/>
            <a:ext cx="19449143" cy="3259550"/>
          </a:xfrm>
          <a:prstGeom prst="mathMultiply">
            <a:avLst>
              <a:gd name="adj1" fmla="val 1197"/>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00311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F5DAC-67C5-0D4D-89F8-4EC4963E8BFF}"/>
              </a:ext>
            </a:extLst>
          </p:cNvPr>
          <p:cNvSpPr>
            <a:spLocks noGrp="1"/>
          </p:cNvSpPr>
          <p:nvPr>
            <p:ph type="title"/>
          </p:nvPr>
        </p:nvSpPr>
        <p:spPr>
          <a:xfrm>
            <a:off x="838200" y="625814"/>
            <a:ext cx="10515600" cy="1325563"/>
          </a:xfrm>
        </p:spPr>
        <p:txBody>
          <a:bodyPr>
            <a:normAutofit/>
          </a:bodyPr>
          <a:lstStyle/>
          <a:p>
            <a:pPr algn="ctr"/>
            <a:r>
              <a:rPr lang="en-US" sz="5400" dirty="0">
                <a:latin typeface="Times" pitchFamily="2" charset="0"/>
                <a:cs typeface="Times New Roman" panose="02020603050405020304" pitchFamily="18" charset="0"/>
              </a:rPr>
              <a:t>Rules for tidy data</a:t>
            </a:r>
          </a:p>
        </p:txBody>
      </p:sp>
      <p:pic>
        <p:nvPicPr>
          <p:cNvPr id="1026" name="Picture 2">
            <a:extLst>
              <a:ext uri="{FF2B5EF4-FFF2-40B4-BE49-F238E27FC236}">
                <a16:creationId xmlns:a16="http://schemas.microsoft.com/office/drawing/2014/main" id="{9E17E903-8D24-9448-9D2E-8334351AF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69" y="1951377"/>
            <a:ext cx="12002262" cy="29552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DE28A6D-EDC9-694C-A26A-22C3C87DDF03}"/>
              </a:ext>
            </a:extLst>
          </p:cNvPr>
          <p:cNvSpPr/>
          <p:nvPr/>
        </p:nvSpPr>
        <p:spPr>
          <a:xfrm>
            <a:off x="8839800" y="6492875"/>
            <a:ext cx="3352200" cy="307777"/>
          </a:xfrm>
          <a:prstGeom prst="rect">
            <a:avLst/>
          </a:prstGeom>
        </p:spPr>
        <p:txBody>
          <a:bodyPr wrap="none">
            <a:spAutoFit/>
          </a:bodyPr>
          <a:lstStyle/>
          <a:p>
            <a:r>
              <a:rPr lang="en-US" sz="1400" b="0" i="0" u="none" strike="noStrike" dirty="0">
                <a:solidFill>
                  <a:srgbClr val="000000"/>
                </a:solidFill>
                <a:effectLst/>
                <a:latin typeface="Times New Roman" panose="02020603050405020304" pitchFamily="18" charset="0"/>
                <a:cs typeface="Times New Roman" panose="02020603050405020304" pitchFamily="18" charset="0"/>
              </a:rPr>
              <a:t>source: </a:t>
            </a:r>
            <a:r>
              <a:rPr lang="en-US" sz="1400" u="sng" dirty="0">
                <a:solidFill>
                  <a:srgbClr val="0097A7"/>
                </a:solidFill>
                <a:latin typeface="Times New Roman" panose="02020603050405020304" pitchFamily="18" charset="0"/>
                <a:cs typeface="Times New Roman" panose="02020603050405020304" pitchFamily="18" charset="0"/>
                <a:hlinkClick r:id="rId4"/>
              </a:rPr>
              <a:t>https://r4ds.had.co.nz/tidy-data.html</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53828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4289</TotalTime>
  <Words>2312</Words>
  <Application>Microsoft Macintosh PowerPoint</Application>
  <PresentationFormat>Widescreen</PresentationFormat>
  <Paragraphs>252</Paragraphs>
  <Slides>65</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Calibri Light</vt:lpstr>
      <vt:lpstr>Times</vt:lpstr>
      <vt:lpstr>Times New Roman</vt:lpstr>
      <vt:lpstr>Office Theme</vt:lpstr>
      <vt:lpstr>Tidying Data</vt:lpstr>
      <vt:lpstr>Today’s Goals:</vt:lpstr>
      <vt:lpstr>On Moodle:</vt:lpstr>
      <vt:lpstr>Disclaimer!!</vt:lpstr>
      <vt:lpstr>What is “Tidy Data”?</vt:lpstr>
      <vt:lpstr>What is “Tidy Data”?</vt:lpstr>
      <vt:lpstr>What is “Tidy Data”?</vt:lpstr>
      <vt:lpstr>What is “Tidy Data”?</vt:lpstr>
      <vt:lpstr>Rules for tidy data</vt:lpstr>
      <vt:lpstr>Planning the Tidy Data: Limiting Columns</vt:lpstr>
      <vt:lpstr>Planning Tidy Data: Limiting Columns</vt:lpstr>
      <vt:lpstr>Horizontal vs. Vertical Data</vt:lpstr>
      <vt:lpstr>Horizontal vs. Vertical Data</vt:lpstr>
      <vt:lpstr>PowerPoint Presentation</vt:lpstr>
      <vt:lpstr>Prerequisites </vt:lpstr>
      <vt:lpstr>Prerequisites </vt:lpstr>
      <vt:lpstr>Prerequisites </vt:lpstr>
      <vt:lpstr>Prerequisites </vt:lpstr>
      <vt:lpstr>Importing the data </vt:lpstr>
      <vt:lpstr>Importing the data </vt:lpstr>
      <vt:lpstr>Importing the data </vt:lpstr>
      <vt:lpstr>Identify key tidying steps:</vt:lpstr>
      <vt:lpstr>Tidying RSD Data</vt:lpstr>
      <vt:lpstr>Tidyverse syntax: The pipe %&gt;% </vt:lpstr>
      <vt:lpstr>Tidyverse syntax: The pipe %&gt;% </vt:lpstr>
      <vt:lpstr>Tidying RSD Data: Calling the Data</vt:lpstr>
      <vt:lpstr>Tidyverse function: rename()</vt:lpstr>
      <vt:lpstr>Tidying RSD Data: Renaming Columns</vt:lpstr>
      <vt:lpstr>Tidyverse function: select()</vt:lpstr>
      <vt:lpstr>Tidying RSD Data: Selecting RSD Data</vt:lpstr>
      <vt:lpstr>Tidyverse function: gather()</vt:lpstr>
      <vt:lpstr>Tidying RSD Data: Gathering the RSD Data</vt:lpstr>
      <vt:lpstr>Tidyverse function: mutate()</vt:lpstr>
      <vt:lpstr>Tidying RSD Data: Mutating the RSD Data</vt:lpstr>
      <vt:lpstr>Tidy RSD Data</vt:lpstr>
      <vt:lpstr>Tidying the ICPMS Data</vt:lpstr>
      <vt:lpstr>Rename CPS columns:</vt:lpstr>
      <vt:lpstr>Gather CPS columns:</vt:lpstr>
      <vt:lpstr>Select relevant columns:</vt:lpstr>
      <vt:lpstr>Mutate in the RSD Data:</vt:lpstr>
      <vt:lpstr>ICPMS Data</vt:lpstr>
      <vt:lpstr>Tidyverse function: merge()</vt:lpstr>
      <vt:lpstr>Merging in the Sample Key</vt:lpstr>
      <vt:lpstr>ICPMS Data </vt:lpstr>
      <vt:lpstr>USING TIDY DATA</vt:lpstr>
      <vt:lpstr>Tidyverse function: filter()</vt:lpstr>
      <vt:lpstr>Relational Operators: ==</vt:lpstr>
      <vt:lpstr>Relational Operators: != </vt:lpstr>
      <vt:lpstr>Using Tidy Data: Correcting for ISTD</vt:lpstr>
      <vt:lpstr>Writing Functions</vt:lpstr>
      <vt:lpstr>When to write a function?</vt:lpstr>
      <vt:lpstr>How to write a function: Step 1</vt:lpstr>
      <vt:lpstr>How to write a function: Step 2</vt:lpstr>
      <vt:lpstr>Function format:</vt:lpstr>
      <vt:lpstr>How to write a function: Step 3</vt:lpstr>
      <vt:lpstr>Running the function</vt:lpstr>
      <vt:lpstr>Analyzing ICPMS Data: Calibration function</vt:lpstr>
      <vt:lpstr>Analyzing ICPMS Data: Calibration</vt:lpstr>
      <vt:lpstr>Analyzing ICPMS Data: Calibration</vt:lpstr>
      <vt:lpstr>Analyzing ICPMS Data: Calibration</vt:lpstr>
      <vt:lpstr>Analyzing ICPMS Data: Calibration</vt:lpstr>
      <vt:lpstr>Analyzing ICPMS Data: Sample Concentration</vt:lpstr>
      <vt:lpstr>Analyzing ICPMS Data: Sample Concentration</vt:lpstr>
      <vt:lpstr>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Tidying Data</dc:title>
  <dc:creator>James Vesto</dc:creator>
  <cp:lastModifiedBy>James Vesto</cp:lastModifiedBy>
  <cp:revision>13</cp:revision>
  <dcterms:created xsi:type="dcterms:W3CDTF">2019-11-26T02:58:02Z</dcterms:created>
  <dcterms:modified xsi:type="dcterms:W3CDTF">2019-12-20T07:59:43Z</dcterms:modified>
</cp:coreProperties>
</file>